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1"/>
  </p:notesMasterIdLst>
  <p:sldIdLst>
    <p:sldId id="257" r:id="rId2"/>
    <p:sldId id="256" r:id="rId3"/>
    <p:sldId id="258" r:id="rId4"/>
    <p:sldId id="259" r:id="rId5"/>
    <p:sldId id="260" r:id="rId6"/>
    <p:sldId id="275" r:id="rId7"/>
    <p:sldId id="276" r:id="rId8"/>
    <p:sldId id="261" r:id="rId9"/>
    <p:sldId id="262" r:id="rId10"/>
    <p:sldId id="265" r:id="rId11"/>
    <p:sldId id="264" r:id="rId12"/>
    <p:sldId id="266" r:id="rId13"/>
    <p:sldId id="268" r:id="rId14"/>
    <p:sldId id="267" r:id="rId15"/>
    <p:sldId id="269" r:id="rId16"/>
    <p:sldId id="270" r:id="rId17"/>
    <p:sldId id="271" r:id="rId18"/>
    <p:sldId id="274"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D4097-B13A-4BE8-87E0-1B9F6C30FDE2}" type="datetimeFigureOut">
              <a:rPr lang="en-US" smtClean="0"/>
              <a:t>5/14/2024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C300A-5E28-4427-824A-0B2026C0272E}" type="slidenum">
              <a:rPr lang="en-US" smtClean="0"/>
              <a:t>‹#›</a:t>
            </a:fld>
            <a:endParaRPr lang="en-US" dirty="0"/>
          </a:p>
        </p:txBody>
      </p:sp>
    </p:spTree>
    <p:extLst>
      <p:ext uri="{BB962C8B-B14F-4D97-AF65-F5344CB8AC3E}">
        <p14:creationId xmlns:p14="http://schemas.microsoft.com/office/powerpoint/2010/main" val="218149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1367D08-00EE-4716-86E3-739195CF2730}" type="datetimeFigureOut">
              <a:rPr lang="en-US" smtClean="0"/>
              <a:t>5/14/2024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164E2A27-5B79-4ACC-A528-3D37559E07F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25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E2A27-5B79-4ACC-A528-3D37559E07F2}" type="slidenum">
              <a:rPr lang="en-US" smtClean="0"/>
              <a:t>‹#›</a:t>
            </a:fld>
            <a:endParaRPr lang="en-US" dirty="0"/>
          </a:p>
        </p:txBody>
      </p:sp>
    </p:spTree>
    <p:extLst>
      <p:ext uri="{BB962C8B-B14F-4D97-AF65-F5344CB8AC3E}">
        <p14:creationId xmlns:p14="http://schemas.microsoft.com/office/powerpoint/2010/main" val="142818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E2A27-5B79-4ACC-A528-3D37559E07F2}"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58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E2A27-5B79-4ACC-A528-3D37559E07F2}"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238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E2A27-5B79-4ACC-A528-3D37559E07F2}" type="slidenum">
              <a:rPr lang="en-US" smtClean="0"/>
              <a:t>‹#›</a:t>
            </a:fld>
            <a:endParaRPr lang="en-US" dirty="0"/>
          </a:p>
        </p:txBody>
      </p:sp>
    </p:spTree>
    <p:extLst>
      <p:ext uri="{BB962C8B-B14F-4D97-AF65-F5344CB8AC3E}">
        <p14:creationId xmlns:p14="http://schemas.microsoft.com/office/powerpoint/2010/main" val="2430883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E2A27-5B79-4ACC-A528-3D37559E07F2}"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550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E2A27-5B79-4ACC-A528-3D37559E07F2}"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08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E2A27-5B79-4ACC-A528-3D37559E07F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639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E2A27-5B79-4ACC-A528-3D37559E07F2}"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99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E2A27-5B79-4ACC-A528-3D37559E07F2}" type="slidenum">
              <a:rPr lang="en-US" smtClean="0"/>
              <a:t>‹#›</a:t>
            </a:fld>
            <a:endParaRPr lang="en-US" dirty="0"/>
          </a:p>
        </p:txBody>
      </p:sp>
    </p:spTree>
    <p:extLst>
      <p:ext uri="{BB962C8B-B14F-4D97-AF65-F5344CB8AC3E}">
        <p14:creationId xmlns:p14="http://schemas.microsoft.com/office/powerpoint/2010/main" val="419460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E2A27-5B79-4ACC-A528-3D37559E07F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48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E2A27-5B79-4ACC-A528-3D37559E07F2}" type="slidenum">
              <a:rPr lang="en-US" smtClean="0"/>
              <a:t>‹#›</a:t>
            </a:fld>
            <a:endParaRPr lang="en-US" dirty="0"/>
          </a:p>
        </p:txBody>
      </p:sp>
    </p:spTree>
    <p:extLst>
      <p:ext uri="{BB962C8B-B14F-4D97-AF65-F5344CB8AC3E}">
        <p14:creationId xmlns:p14="http://schemas.microsoft.com/office/powerpoint/2010/main" val="266854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4E2A27-5B79-4ACC-A528-3D37559E07F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661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4E2A27-5B79-4ACC-A528-3D37559E07F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47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4E2A27-5B79-4ACC-A528-3D37559E07F2}" type="slidenum">
              <a:rPr lang="en-US" smtClean="0"/>
              <a:t>‹#›</a:t>
            </a:fld>
            <a:endParaRPr lang="en-US" dirty="0"/>
          </a:p>
        </p:txBody>
      </p:sp>
    </p:spTree>
    <p:extLst>
      <p:ext uri="{BB962C8B-B14F-4D97-AF65-F5344CB8AC3E}">
        <p14:creationId xmlns:p14="http://schemas.microsoft.com/office/powerpoint/2010/main" val="285739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E2A27-5B79-4ACC-A528-3D37559E07F2}"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182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67D08-00EE-4716-86E3-739195CF2730}" type="datetimeFigureOut">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E2A27-5B79-4ACC-A528-3D37559E07F2}" type="slidenum">
              <a:rPr lang="en-US" smtClean="0"/>
              <a:t>‹#›</a:t>
            </a:fld>
            <a:endParaRPr lang="en-US" dirty="0"/>
          </a:p>
        </p:txBody>
      </p:sp>
    </p:spTree>
    <p:extLst>
      <p:ext uri="{BB962C8B-B14F-4D97-AF65-F5344CB8AC3E}">
        <p14:creationId xmlns:p14="http://schemas.microsoft.com/office/powerpoint/2010/main" val="421822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367D08-00EE-4716-86E3-739195CF2730}" type="datetimeFigureOut">
              <a:rPr lang="en-US" smtClean="0"/>
              <a:t>5/14/2024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4E2A27-5B79-4ACC-A528-3D37559E07F2}" type="slidenum">
              <a:rPr lang="en-US" smtClean="0"/>
              <a:t>‹#›</a:t>
            </a:fld>
            <a:endParaRPr lang="en-US" dirty="0"/>
          </a:p>
        </p:txBody>
      </p:sp>
    </p:spTree>
    <p:extLst>
      <p:ext uri="{BB962C8B-B14F-4D97-AF65-F5344CB8AC3E}">
        <p14:creationId xmlns:p14="http://schemas.microsoft.com/office/powerpoint/2010/main" val="12671754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ecfr.gov/current/title-24/subtitle-B/chapter-V/subchapter-C/part-578?toc=1" TargetMode="External"/><Relationship Id="rId3" Type="http://schemas.openxmlformats.org/officeDocument/2006/relationships/hyperlink" Target="https://files.hudexchange.info/resources/documents/HUD-Annual-Requirements-CoC-Collaborative-Applicant-Activities.pdf" TargetMode="External"/><Relationship Id="rId7" Type="http://schemas.openxmlformats.org/officeDocument/2006/relationships/hyperlink" Target="https://www.csh.org/wp-content/uploads/2018/07/60-Collaborative-Applicant-FO-Roles-and-Responsibilities.pdf" TargetMode="External"/><Relationship Id="rId12" Type="http://schemas.openxmlformats.org/officeDocument/2006/relationships/hyperlink" Target="https://view.officeapps.live.com/op/view.aspx?src=https%3A%2F%2Ffiles.hudexchange.info%2Fresources%2Fdocuments%2FCoC-Merger-Funding-Analysis-Tool.xlsx&amp;wdOrigin=BROWSELINK" TargetMode="External"/><Relationship Id="rId2" Type="http://schemas.openxmlformats.org/officeDocument/2006/relationships/hyperlink" Target="https://www.hudexchange.info/resource/6224/coc-collaborative-applicant-annual-activities/" TargetMode="External"/><Relationship Id="rId1" Type="http://schemas.openxmlformats.org/officeDocument/2006/relationships/slideLayout" Target="../slideLayouts/slideLayout2.xml"/><Relationship Id="rId6" Type="http://schemas.openxmlformats.org/officeDocument/2006/relationships/hyperlink" Target="https://www.hudexchange.info/resource/3114/coc-governance-charter/" TargetMode="External"/><Relationship Id="rId11" Type="http://schemas.openxmlformats.org/officeDocument/2006/relationships/hyperlink" Target="https://files.hudexchange.info/resources/documents/CoC-Merger-Resource-Guide-Challenges-Recommendations-From-the-Field.pdf" TargetMode="External"/><Relationship Id="rId5" Type="http://schemas.openxmlformats.org/officeDocument/2006/relationships/hyperlink" Target="https://files.hudexchange.info/resources/documents/EstablishingandOperatingaCoC_CoCProgram.pdf" TargetMode="External"/><Relationship Id="rId10" Type="http://schemas.openxmlformats.org/officeDocument/2006/relationships/hyperlink" Target="https://files.hudexchange.info/resources/documents/CoC-Merger-Options-Analysis.pdf" TargetMode="External"/><Relationship Id="rId4" Type="http://schemas.openxmlformats.org/officeDocument/2006/relationships/hyperlink" Target="https://www.hudexchange.info/trainings/" TargetMode="External"/><Relationship Id="rId9" Type="http://schemas.openxmlformats.org/officeDocument/2006/relationships/hyperlink" Target="https://files.hudexchange.info/resources/documents/CoC-Merger-Discussion-Guide.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29C90C-534C-47D5-9242-BF663391669A}"/>
              </a:ext>
            </a:extLst>
          </p:cNvPr>
          <p:cNvSpPr>
            <a:spLocks noGrp="1"/>
          </p:cNvSpPr>
          <p:nvPr>
            <p:ph sz="half" idx="1"/>
          </p:nvPr>
        </p:nvSpPr>
        <p:spPr>
          <a:xfrm>
            <a:off x="820189" y="629174"/>
            <a:ext cx="5181600" cy="5547789"/>
          </a:xfrm>
        </p:spPr>
        <p:txBody>
          <a:bodyPr>
            <a:normAutofit/>
          </a:bodyPr>
          <a:lstStyle/>
          <a:p>
            <a:pPr marL="0" indent="0" algn="ctr">
              <a:buNone/>
            </a:pPr>
            <a:endParaRPr lang="en-US" sz="3200" dirty="0"/>
          </a:p>
          <a:p>
            <a:pPr marL="0" indent="0" algn="ctr">
              <a:buNone/>
            </a:pPr>
            <a:r>
              <a:rPr lang="en-US" sz="3200" dirty="0"/>
              <a:t>NorCal</a:t>
            </a:r>
          </a:p>
          <a:p>
            <a:pPr marL="0" indent="0" algn="ctr">
              <a:buNone/>
            </a:pPr>
            <a:r>
              <a:rPr lang="en-US" sz="3200" dirty="0"/>
              <a:t>Continuum of Care (CoC)</a:t>
            </a:r>
          </a:p>
          <a:p>
            <a:pPr marL="0" indent="0">
              <a:buNone/>
            </a:pPr>
            <a:r>
              <a:rPr lang="en-US" dirty="0"/>
              <a:t>Presenters:</a:t>
            </a:r>
          </a:p>
          <a:p>
            <a:r>
              <a:rPr lang="en-US" sz="1600" b="1" dirty="0"/>
              <a:t>CHANITA JACKSON- </a:t>
            </a:r>
            <a:r>
              <a:rPr lang="en-US" sz="1600" dirty="0"/>
              <a:t>Technical Assistance Collaborative (TAC)</a:t>
            </a:r>
          </a:p>
          <a:p>
            <a:r>
              <a:rPr lang="en-US" sz="1600" b="1" dirty="0"/>
              <a:t>NICK NORDAHL</a:t>
            </a:r>
            <a:r>
              <a:rPr lang="en-US" sz="1600" dirty="0"/>
              <a:t>-U.S. Department of Housing and Urban Development (HUD)</a:t>
            </a:r>
          </a:p>
          <a:p>
            <a:r>
              <a:rPr lang="en-US" sz="1600" b="1" dirty="0"/>
              <a:t>KRISTEN SCHREDER- </a:t>
            </a:r>
            <a:r>
              <a:rPr lang="en-US" sz="1600" dirty="0"/>
              <a:t>Chair of the Executive Board</a:t>
            </a:r>
          </a:p>
          <a:p>
            <a:r>
              <a:rPr lang="en-US" sz="1600" b="1" dirty="0"/>
              <a:t>SHAWNNA-</a:t>
            </a:r>
            <a:r>
              <a:rPr lang="en-US" sz="1600" dirty="0"/>
              <a:t>City of Redding Housing Department</a:t>
            </a:r>
          </a:p>
          <a:p>
            <a:pPr marL="0" indent="0">
              <a:buNone/>
            </a:pPr>
            <a:endParaRPr lang="en-US" dirty="0"/>
          </a:p>
          <a:p>
            <a:endParaRPr lang="en-US" dirty="0"/>
          </a:p>
        </p:txBody>
      </p:sp>
      <p:pic>
        <p:nvPicPr>
          <p:cNvPr id="10" name="Content Placeholder 9" descr="Person running fast to jump over precipice between two mountains">
            <a:extLst>
              <a:ext uri="{FF2B5EF4-FFF2-40B4-BE49-F238E27FC236}">
                <a16:creationId xmlns:a16="http://schemas.microsoft.com/office/drawing/2014/main" id="{034AE3EC-C5DA-4D30-8079-E21B10C18AD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541864"/>
            <a:ext cx="4943213" cy="2768367"/>
          </a:xfrm>
          <a:ln>
            <a:solidFill>
              <a:schemeClr val="accent1"/>
            </a:solidFill>
          </a:ln>
        </p:spPr>
      </p:pic>
      <p:sp>
        <p:nvSpPr>
          <p:cNvPr id="11" name="TextBox 10">
            <a:extLst>
              <a:ext uri="{FF2B5EF4-FFF2-40B4-BE49-F238E27FC236}">
                <a16:creationId xmlns:a16="http://schemas.microsoft.com/office/drawing/2014/main" id="{B5B0F5E1-0873-4451-9B4A-0F372895F00F}"/>
              </a:ext>
            </a:extLst>
          </p:cNvPr>
          <p:cNvSpPr txBox="1"/>
          <p:nvPr/>
        </p:nvSpPr>
        <p:spPr>
          <a:xfrm>
            <a:off x="6096000" y="5486399"/>
            <a:ext cx="5393576" cy="523220"/>
          </a:xfrm>
          <a:prstGeom prst="rect">
            <a:avLst/>
          </a:prstGeom>
          <a:noFill/>
        </p:spPr>
        <p:txBody>
          <a:bodyPr wrap="square" rtlCol="0">
            <a:spAutoFit/>
          </a:bodyPr>
          <a:lstStyle/>
          <a:p>
            <a:r>
              <a:rPr lang="en-US" sz="1400" b="1" dirty="0"/>
              <a:t>CA-516</a:t>
            </a:r>
            <a:r>
              <a:rPr lang="en-US" sz="1400" dirty="0"/>
              <a:t>- SHASTA, REDDING, SISKIYOU, LASSEN, PLUMAS, DEL NORTE MODOC AND SIERRA COUNTIES</a:t>
            </a:r>
          </a:p>
        </p:txBody>
      </p:sp>
    </p:spTree>
    <p:extLst>
      <p:ext uri="{BB962C8B-B14F-4D97-AF65-F5344CB8AC3E}">
        <p14:creationId xmlns:p14="http://schemas.microsoft.com/office/powerpoint/2010/main" val="41111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0E58-EA38-4C7F-B762-B3275070078D}"/>
              </a:ext>
            </a:extLst>
          </p:cNvPr>
          <p:cNvSpPr>
            <a:spLocks noGrp="1"/>
          </p:cNvSpPr>
          <p:nvPr>
            <p:ph type="title"/>
          </p:nvPr>
        </p:nvSpPr>
        <p:spPr>
          <a:ln>
            <a:solidFill>
              <a:schemeClr val="accent1"/>
            </a:solidFill>
          </a:ln>
        </p:spPr>
        <p:txBody>
          <a:bodyPr/>
          <a:lstStyle/>
          <a:p>
            <a:r>
              <a:rPr lang="en-US" dirty="0"/>
              <a:t>Governance Charter</a:t>
            </a:r>
          </a:p>
        </p:txBody>
      </p:sp>
      <p:sp>
        <p:nvSpPr>
          <p:cNvPr id="4" name="Content Placeholder 3">
            <a:extLst>
              <a:ext uri="{FF2B5EF4-FFF2-40B4-BE49-F238E27FC236}">
                <a16:creationId xmlns:a16="http://schemas.microsoft.com/office/drawing/2014/main" id="{32BA2C74-7DD6-4186-A6E6-812BCF93FB2A}"/>
              </a:ext>
            </a:extLst>
          </p:cNvPr>
          <p:cNvSpPr>
            <a:spLocks noGrp="1"/>
          </p:cNvSpPr>
          <p:nvPr>
            <p:ph sz="half" idx="2"/>
          </p:nvPr>
        </p:nvSpPr>
        <p:spPr>
          <a:xfrm>
            <a:off x="1295400" y="2658534"/>
            <a:ext cx="4718304" cy="3217334"/>
          </a:xfrm>
          <a:ln>
            <a:solidFill>
              <a:schemeClr val="accent1"/>
            </a:solidFill>
          </a:ln>
        </p:spPr>
        <p:txBody>
          <a:bodyPr>
            <a:normAutofit fontScale="92500"/>
          </a:bodyPr>
          <a:lstStyle/>
          <a:p>
            <a:r>
              <a:rPr lang="en-US" dirty="0"/>
              <a:t>Outlines all functions and responsibilities assigned by the CoC to the Board, Committees, the HMIS Lead, the Lead Agency staff, as well as the process for reviewing and amending the charter. </a:t>
            </a:r>
          </a:p>
          <a:p>
            <a:endParaRPr lang="en-US" dirty="0"/>
          </a:p>
        </p:txBody>
      </p:sp>
      <p:sp>
        <p:nvSpPr>
          <p:cNvPr id="6" name="Content Placeholder 5">
            <a:extLst>
              <a:ext uri="{FF2B5EF4-FFF2-40B4-BE49-F238E27FC236}">
                <a16:creationId xmlns:a16="http://schemas.microsoft.com/office/drawing/2014/main" id="{1ADEB11C-70C0-411F-BDBE-614E9602BF49}"/>
              </a:ext>
            </a:extLst>
          </p:cNvPr>
          <p:cNvSpPr>
            <a:spLocks noGrp="1"/>
          </p:cNvSpPr>
          <p:nvPr>
            <p:ph sz="quarter" idx="4"/>
          </p:nvPr>
        </p:nvSpPr>
        <p:spPr>
          <a:xfrm>
            <a:off x="6180670" y="2658534"/>
            <a:ext cx="4718304" cy="3217334"/>
          </a:xfrm>
          <a:ln>
            <a:solidFill>
              <a:schemeClr val="accent1"/>
            </a:solidFill>
          </a:ln>
        </p:spPr>
        <p:txBody>
          <a:bodyPr>
            <a:normAutofit fontScale="92500"/>
          </a:bodyPr>
          <a:lstStyle/>
          <a:p>
            <a:r>
              <a:rPr lang="en-US" dirty="0"/>
              <a:t>Speaks to the who, what, when, where and why of the CoC responsibilities. </a:t>
            </a:r>
          </a:p>
          <a:p>
            <a:r>
              <a:rPr lang="en-US" dirty="0"/>
              <a:t>This work must be done collaboratively;</a:t>
            </a:r>
          </a:p>
          <a:p>
            <a:pPr lvl="1"/>
            <a:r>
              <a:rPr lang="en-US" dirty="0"/>
              <a:t> The collaborative applicant can take on additional responsibilities but should not be the primary driver or the only driver of goals/practices of the CoC</a:t>
            </a:r>
          </a:p>
          <a:p>
            <a:pPr marL="0" indent="0">
              <a:buNone/>
            </a:pPr>
            <a:endParaRPr lang="en-US" dirty="0"/>
          </a:p>
        </p:txBody>
      </p:sp>
    </p:spTree>
    <p:extLst>
      <p:ext uri="{BB962C8B-B14F-4D97-AF65-F5344CB8AC3E}">
        <p14:creationId xmlns:p14="http://schemas.microsoft.com/office/powerpoint/2010/main" val="53500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B0B2-1182-48E3-BCC0-D8A6A90053BD}"/>
              </a:ext>
            </a:extLst>
          </p:cNvPr>
          <p:cNvSpPr>
            <a:spLocks noGrp="1"/>
          </p:cNvSpPr>
          <p:nvPr>
            <p:ph type="title"/>
          </p:nvPr>
        </p:nvSpPr>
        <p:spPr>
          <a:ln>
            <a:solidFill>
              <a:schemeClr val="accent1"/>
            </a:solidFill>
          </a:ln>
        </p:spPr>
        <p:txBody>
          <a:bodyPr/>
          <a:lstStyle/>
          <a:p>
            <a:r>
              <a:rPr lang="en-US" dirty="0"/>
              <a:t>CoC Governance Structure</a:t>
            </a:r>
          </a:p>
        </p:txBody>
      </p:sp>
      <p:sp>
        <p:nvSpPr>
          <p:cNvPr id="3" name="Oval 2">
            <a:extLst>
              <a:ext uri="{FF2B5EF4-FFF2-40B4-BE49-F238E27FC236}">
                <a16:creationId xmlns:a16="http://schemas.microsoft.com/office/drawing/2014/main" id="{F784884D-7925-42FF-B49C-D6029F135DBA}"/>
              </a:ext>
            </a:extLst>
          </p:cNvPr>
          <p:cNvSpPr/>
          <p:nvPr/>
        </p:nvSpPr>
        <p:spPr>
          <a:xfrm>
            <a:off x="1730397" y="2457220"/>
            <a:ext cx="8590328" cy="364921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41DC9EE-95F9-457B-8EA6-8A782F4322FA}"/>
              </a:ext>
            </a:extLst>
          </p:cNvPr>
          <p:cNvSpPr/>
          <p:nvPr/>
        </p:nvSpPr>
        <p:spPr>
          <a:xfrm>
            <a:off x="4413196" y="2662829"/>
            <a:ext cx="2374085" cy="10570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NorCal Continuum of Care (CoC)</a:t>
            </a:r>
          </a:p>
          <a:p>
            <a:pPr algn="ctr"/>
            <a:r>
              <a:rPr lang="en-US" sz="1100" dirty="0"/>
              <a:t>CA-516</a:t>
            </a:r>
          </a:p>
        </p:txBody>
      </p:sp>
      <p:sp>
        <p:nvSpPr>
          <p:cNvPr id="5" name="Rectangle 4">
            <a:extLst>
              <a:ext uri="{FF2B5EF4-FFF2-40B4-BE49-F238E27FC236}">
                <a16:creationId xmlns:a16="http://schemas.microsoft.com/office/drawing/2014/main" id="{463EDCA4-9D52-4BFE-8F46-9A8EF880B740}"/>
              </a:ext>
            </a:extLst>
          </p:cNvPr>
          <p:cNvSpPr/>
          <p:nvPr/>
        </p:nvSpPr>
        <p:spPr>
          <a:xfrm>
            <a:off x="2267712" y="3808602"/>
            <a:ext cx="1331165" cy="8305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HMIS/Coordinated Entry Lead</a:t>
            </a:r>
          </a:p>
        </p:txBody>
      </p:sp>
      <p:sp>
        <p:nvSpPr>
          <p:cNvPr id="6" name="Rectangle 5">
            <a:extLst>
              <a:ext uri="{FF2B5EF4-FFF2-40B4-BE49-F238E27FC236}">
                <a16:creationId xmlns:a16="http://schemas.microsoft.com/office/drawing/2014/main" id="{A258E6A6-E80A-47E5-A7A9-7775BA190FA6}"/>
              </a:ext>
            </a:extLst>
          </p:cNvPr>
          <p:cNvSpPr/>
          <p:nvPr/>
        </p:nvSpPr>
        <p:spPr>
          <a:xfrm>
            <a:off x="3895728" y="3805448"/>
            <a:ext cx="1331165" cy="8284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CoC Executive Board</a:t>
            </a:r>
          </a:p>
        </p:txBody>
      </p:sp>
      <p:sp>
        <p:nvSpPr>
          <p:cNvPr id="8" name="Rectangle 7">
            <a:extLst>
              <a:ext uri="{FF2B5EF4-FFF2-40B4-BE49-F238E27FC236}">
                <a16:creationId xmlns:a16="http://schemas.microsoft.com/office/drawing/2014/main" id="{AC085F95-F59B-4F5B-BBA9-0AE0819E9F52}"/>
              </a:ext>
            </a:extLst>
          </p:cNvPr>
          <p:cNvSpPr/>
          <p:nvPr/>
        </p:nvSpPr>
        <p:spPr>
          <a:xfrm>
            <a:off x="5708009" y="3805449"/>
            <a:ext cx="1400962" cy="8284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CoC Advisory Board</a:t>
            </a:r>
          </a:p>
        </p:txBody>
      </p:sp>
      <p:sp>
        <p:nvSpPr>
          <p:cNvPr id="10" name="Rectangle 9">
            <a:extLst>
              <a:ext uri="{FF2B5EF4-FFF2-40B4-BE49-F238E27FC236}">
                <a16:creationId xmlns:a16="http://schemas.microsoft.com/office/drawing/2014/main" id="{DF43C2F1-BDAD-4D1C-85BE-AE12DA947BBB}"/>
              </a:ext>
            </a:extLst>
          </p:cNvPr>
          <p:cNvSpPr/>
          <p:nvPr/>
        </p:nvSpPr>
        <p:spPr>
          <a:xfrm>
            <a:off x="7590088" y="3805449"/>
            <a:ext cx="1400962" cy="8284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Collaborative Applicant</a:t>
            </a:r>
          </a:p>
        </p:txBody>
      </p:sp>
      <p:sp>
        <p:nvSpPr>
          <p:cNvPr id="11" name="Rectangle 10">
            <a:extLst>
              <a:ext uri="{FF2B5EF4-FFF2-40B4-BE49-F238E27FC236}">
                <a16:creationId xmlns:a16="http://schemas.microsoft.com/office/drawing/2014/main" id="{468FEE15-31CE-4B0A-83D3-95EE042092E6}"/>
              </a:ext>
            </a:extLst>
          </p:cNvPr>
          <p:cNvSpPr/>
          <p:nvPr/>
        </p:nvSpPr>
        <p:spPr>
          <a:xfrm>
            <a:off x="4695039" y="5050168"/>
            <a:ext cx="1400961" cy="7550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Committees</a:t>
            </a:r>
          </a:p>
        </p:txBody>
      </p:sp>
      <p:sp>
        <p:nvSpPr>
          <p:cNvPr id="12" name="Rectangle 11">
            <a:extLst>
              <a:ext uri="{FF2B5EF4-FFF2-40B4-BE49-F238E27FC236}">
                <a16:creationId xmlns:a16="http://schemas.microsoft.com/office/drawing/2014/main" id="{58D06C2D-7747-41BD-A42A-83B05E5B81D8}"/>
              </a:ext>
            </a:extLst>
          </p:cNvPr>
          <p:cNvSpPr/>
          <p:nvPr/>
        </p:nvSpPr>
        <p:spPr>
          <a:xfrm>
            <a:off x="6493080" y="5047015"/>
            <a:ext cx="1400962" cy="7550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Workgroups</a:t>
            </a:r>
          </a:p>
        </p:txBody>
      </p:sp>
    </p:spTree>
    <p:extLst>
      <p:ext uri="{BB962C8B-B14F-4D97-AF65-F5344CB8AC3E}">
        <p14:creationId xmlns:p14="http://schemas.microsoft.com/office/powerpoint/2010/main" val="414950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8DFD-79A2-41D5-8E49-33FA2A1D423F}"/>
              </a:ext>
            </a:extLst>
          </p:cNvPr>
          <p:cNvSpPr>
            <a:spLocks noGrp="1"/>
          </p:cNvSpPr>
          <p:nvPr>
            <p:ph type="title"/>
          </p:nvPr>
        </p:nvSpPr>
        <p:spPr>
          <a:ln>
            <a:solidFill>
              <a:schemeClr val="accent1"/>
            </a:solidFill>
          </a:ln>
        </p:spPr>
        <p:txBody>
          <a:bodyPr/>
          <a:lstStyle/>
          <a:p>
            <a:r>
              <a:rPr lang="en-US" dirty="0"/>
              <a:t>Governance </a:t>
            </a:r>
          </a:p>
        </p:txBody>
      </p:sp>
      <p:sp>
        <p:nvSpPr>
          <p:cNvPr id="3" name="Content Placeholder 2">
            <a:extLst>
              <a:ext uri="{FF2B5EF4-FFF2-40B4-BE49-F238E27FC236}">
                <a16:creationId xmlns:a16="http://schemas.microsoft.com/office/drawing/2014/main" id="{76398F77-0D6A-4F8C-8A26-FCEC9C50FF71}"/>
              </a:ext>
            </a:extLst>
          </p:cNvPr>
          <p:cNvSpPr>
            <a:spLocks noGrp="1"/>
          </p:cNvSpPr>
          <p:nvPr>
            <p:ph idx="1"/>
          </p:nvPr>
        </p:nvSpPr>
        <p:spPr>
          <a:xfrm>
            <a:off x="1211510" y="2556931"/>
            <a:ext cx="6254691" cy="3318936"/>
          </a:xfrm>
          <a:ln>
            <a:solidFill>
              <a:schemeClr val="accent1"/>
            </a:solidFill>
          </a:ln>
        </p:spPr>
        <p:txBody>
          <a:bodyPr>
            <a:normAutofit fontScale="92500" lnSpcReduction="20000"/>
          </a:bodyPr>
          <a:lstStyle/>
          <a:p>
            <a:r>
              <a:rPr lang="en-US" dirty="0"/>
              <a:t>Rose</a:t>
            </a:r>
          </a:p>
          <a:p>
            <a:pPr lvl="1"/>
            <a:r>
              <a:rPr lang="en-US" dirty="0"/>
              <a:t>What's Working- Where is success?</a:t>
            </a:r>
          </a:p>
          <a:p>
            <a:pPr lvl="2"/>
            <a:r>
              <a:rPr lang="en-US" dirty="0"/>
              <a:t>Robust public meetings</a:t>
            </a:r>
          </a:p>
          <a:p>
            <a:pPr lvl="2"/>
            <a:r>
              <a:rPr lang="en-US" dirty="0"/>
              <a:t>Great opportunities to solicit feedback</a:t>
            </a:r>
          </a:p>
          <a:p>
            <a:pPr lvl="2"/>
            <a:r>
              <a:rPr lang="en-US" dirty="0"/>
              <a:t>The City of Redding serves as the CoC’s Administrative entity; who is responsible to provide guidance to ensure the duties of the CoC are met. </a:t>
            </a:r>
          </a:p>
          <a:p>
            <a:pPr lvl="3"/>
            <a:r>
              <a:rPr lang="en-US" dirty="0"/>
              <a:t>One of the priority of the administrative entity is to aggressively seek additional funding and resources to strengthen and enhance funding priorities adopted within the Strategic Plan</a:t>
            </a:r>
          </a:p>
          <a:p>
            <a:pPr lvl="2"/>
            <a:endParaRPr lang="en-US" dirty="0"/>
          </a:p>
        </p:txBody>
      </p:sp>
      <p:pic>
        <p:nvPicPr>
          <p:cNvPr id="5" name="Picture 4">
            <a:extLst>
              <a:ext uri="{FF2B5EF4-FFF2-40B4-BE49-F238E27FC236}">
                <a16:creationId xmlns:a16="http://schemas.microsoft.com/office/drawing/2014/main" id="{B94D653E-FB92-4640-A27E-9D33C1CA5B92}"/>
              </a:ext>
            </a:extLst>
          </p:cNvPr>
          <p:cNvPicPr>
            <a:picLocks noChangeAspect="1"/>
          </p:cNvPicPr>
          <p:nvPr/>
        </p:nvPicPr>
        <p:blipFill>
          <a:blip r:embed="rId2"/>
          <a:stretch>
            <a:fillRect/>
          </a:stretch>
        </p:blipFill>
        <p:spPr>
          <a:xfrm>
            <a:off x="7726260" y="2556931"/>
            <a:ext cx="3034101" cy="3318935"/>
          </a:xfrm>
          <a:prstGeom prst="rect">
            <a:avLst/>
          </a:prstGeom>
          <a:ln>
            <a:solidFill>
              <a:schemeClr val="accent1"/>
            </a:solidFill>
          </a:ln>
        </p:spPr>
      </p:pic>
    </p:spTree>
    <p:extLst>
      <p:ext uri="{BB962C8B-B14F-4D97-AF65-F5344CB8AC3E}">
        <p14:creationId xmlns:p14="http://schemas.microsoft.com/office/powerpoint/2010/main" val="419040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8DFD-79A2-41D5-8E49-33FA2A1D423F}"/>
              </a:ext>
            </a:extLst>
          </p:cNvPr>
          <p:cNvSpPr>
            <a:spLocks noGrp="1"/>
          </p:cNvSpPr>
          <p:nvPr>
            <p:ph type="title"/>
          </p:nvPr>
        </p:nvSpPr>
        <p:spPr>
          <a:ln>
            <a:solidFill>
              <a:schemeClr val="accent1"/>
            </a:solidFill>
          </a:ln>
        </p:spPr>
        <p:txBody>
          <a:bodyPr/>
          <a:lstStyle/>
          <a:p>
            <a:r>
              <a:rPr lang="en-US" dirty="0"/>
              <a:t>Governance </a:t>
            </a:r>
          </a:p>
        </p:txBody>
      </p:sp>
      <p:sp>
        <p:nvSpPr>
          <p:cNvPr id="3" name="Content Placeholder 2">
            <a:extLst>
              <a:ext uri="{FF2B5EF4-FFF2-40B4-BE49-F238E27FC236}">
                <a16:creationId xmlns:a16="http://schemas.microsoft.com/office/drawing/2014/main" id="{76398F77-0D6A-4F8C-8A26-FCEC9C50FF71}"/>
              </a:ext>
            </a:extLst>
          </p:cNvPr>
          <p:cNvSpPr>
            <a:spLocks noGrp="1"/>
          </p:cNvSpPr>
          <p:nvPr>
            <p:ph idx="1"/>
          </p:nvPr>
        </p:nvSpPr>
        <p:spPr>
          <a:xfrm>
            <a:off x="1295401" y="2556932"/>
            <a:ext cx="5885575" cy="3318936"/>
          </a:xfrm>
          <a:ln>
            <a:solidFill>
              <a:schemeClr val="accent1"/>
            </a:solidFill>
          </a:ln>
        </p:spPr>
        <p:txBody>
          <a:bodyPr>
            <a:normAutofit lnSpcReduction="10000"/>
          </a:bodyPr>
          <a:lstStyle/>
          <a:p>
            <a:r>
              <a:rPr lang="en-US" dirty="0"/>
              <a:t>Where are the current gaps?</a:t>
            </a:r>
          </a:p>
          <a:p>
            <a:pPr lvl="2">
              <a:buFont typeface="Arial" panose="020B0604020202020204" pitchFamily="34" charset="0"/>
              <a:buChar char="•"/>
            </a:pPr>
            <a:r>
              <a:rPr lang="en-US" dirty="0"/>
              <a:t>Limited CoC Funding</a:t>
            </a:r>
          </a:p>
          <a:p>
            <a:pPr lvl="2">
              <a:buFont typeface="Arial" panose="020B0604020202020204" pitchFamily="34" charset="0"/>
              <a:buChar char="•"/>
            </a:pPr>
            <a:r>
              <a:rPr lang="en-US" dirty="0"/>
              <a:t>Expired Administrative Performance Review</a:t>
            </a:r>
          </a:p>
          <a:p>
            <a:pPr lvl="2">
              <a:buFont typeface="Arial" panose="020B0604020202020204" pitchFamily="34" charset="0"/>
              <a:buChar char="•"/>
            </a:pPr>
            <a:r>
              <a:rPr lang="en-US" dirty="0"/>
              <a:t>Consider Centering Racial Equity in the CoC Governance</a:t>
            </a:r>
          </a:p>
          <a:p>
            <a:pPr lvl="3">
              <a:buFont typeface="Wingdings" panose="05000000000000000000" pitchFamily="2" charset="2"/>
              <a:buChar char="ü"/>
            </a:pPr>
            <a:r>
              <a:rPr lang="en-US" dirty="0"/>
              <a:t>Targeted outreach and invitations to by and for entities i.e. Black Indigenous, People of Color, </a:t>
            </a:r>
          </a:p>
          <a:p>
            <a:pPr lvl="3">
              <a:buFont typeface="Wingdings" panose="05000000000000000000" pitchFamily="2" charset="2"/>
              <a:buChar char="ü"/>
            </a:pPr>
            <a:r>
              <a:rPr lang="en-US" dirty="0"/>
              <a:t>Meaningful Involvement of Persons with Lived Experience</a:t>
            </a:r>
          </a:p>
          <a:p>
            <a:pPr lvl="3">
              <a:buFont typeface="Wingdings" panose="05000000000000000000" pitchFamily="2" charset="2"/>
              <a:buChar char="ü"/>
            </a:pPr>
            <a:r>
              <a:rPr lang="en-US" dirty="0"/>
              <a:t>Youth and young adult representation </a:t>
            </a:r>
          </a:p>
        </p:txBody>
      </p:sp>
      <p:pic>
        <p:nvPicPr>
          <p:cNvPr id="5" name="Picture 4">
            <a:extLst>
              <a:ext uri="{FF2B5EF4-FFF2-40B4-BE49-F238E27FC236}">
                <a16:creationId xmlns:a16="http://schemas.microsoft.com/office/drawing/2014/main" id="{CE100336-0FF4-407E-BF47-BA935A0BCF54}"/>
              </a:ext>
            </a:extLst>
          </p:cNvPr>
          <p:cNvPicPr>
            <a:picLocks noChangeAspect="1"/>
          </p:cNvPicPr>
          <p:nvPr/>
        </p:nvPicPr>
        <p:blipFill>
          <a:blip r:embed="rId2"/>
          <a:stretch>
            <a:fillRect/>
          </a:stretch>
        </p:blipFill>
        <p:spPr>
          <a:xfrm>
            <a:off x="7415868" y="2556932"/>
            <a:ext cx="3322031" cy="3318936"/>
          </a:xfrm>
          <a:prstGeom prst="rect">
            <a:avLst/>
          </a:prstGeom>
          <a:ln>
            <a:solidFill>
              <a:schemeClr val="accent1"/>
            </a:solidFill>
          </a:ln>
        </p:spPr>
      </p:pic>
    </p:spTree>
    <p:extLst>
      <p:ext uri="{BB962C8B-B14F-4D97-AF65-F5344CB8AC3E}">
        <p14:creationId xmlns:p14="http://schemas.microsoft.com/office/powerpoint/2010/main" val="64720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8DFD-79A2-41D5-8E49-33FA2A1D423F}"/>
              </a:ext>
            </a:extLst>
          </p:cNvPr>
          <p:cNvSpPr>
            <a:spLocks noGrp="1"/>
          </p:cNvSpPr>
          <p:nvPr>
            <p:ph type="title"/>
          </p:nvPr>
        </p:nvSpPr>
        <p:spPr>
          <a:ln>
            <a:solidFill>
              <a:schemeClr val="accent1"/>
            </a:solidFill>
          </a:ln>
        </p:spPr>
        <p:txBody>
          <a:bodyPr/>
          <a:lstStyle/>
          <a:p>
            <a:r>
              <a:rPr lang="en-US" dirty="0"/>
              <a:t>Governance </a:t>
            </a:r>
          </a:p>
        </p:txBody>
      </p:sp>
      <p:sp>
        <p:nvSpPr>
          <p:cNvPr id="3" name="Content Placeholder 2">
            <a:extLst>
              <a:ext uri="{FF2B5EF4-FFF2-40B4-BE49-F238E27FC236}">
                <a16:creationId xmlns:a16="http://schemas.microsoft.com/office/drawing/2014/main" id="{76398F77-0D6A-4F8C-8A26-FCEC9C50FF71}"/>
              </a:ext>
            </a:extLst>
          </p:cNvPr>
          <p:cNvSpPr>
            <a:spLocks noGrp="1"/>
          </p:cNvSpPr>
          <p:nvPr>
            <p:ph idx="1"/>
          </p:nvPr>
        </p:nvSpPr>
        <p:spPr>
          <a:xfrm>
            <a:off x="1295400" y="2556932"/>
            <a:ext cx="5919131" cy="3318936"/>
          </a:xfrm>
          <a:ln>
            <a:solidFill>
              <a:schemeClr val="accent1"/>
            </a:solidFill>
          </a:ln>
        </p:spPr>
        <p:txBody>
          <a:bodyPr>
            <a:normAutofit fontScale="92500" lnSpcReduction="20000"/>
          </a:bodyPr>
          <a:lstStyle/>
          <a:p>
            <a:r>
              <a:rPr lang="en-US" dirty="0"/>
              <a:t>Bud</a:t>
            </a:r>
          </a:p>
          <a:p>
            <a:pPr lvl="1"/>
            <a:r>
              <a:rPr lang="en-US" dirty="0"/>
              <a:t>Where do we have room to grow?</a:t>
            </a:r>
          </a:p>
          <a:p>
            <a:pPr lvl="2">
              <a:buFont typeface="Wingdings" panose="05000000000000000000" pitchFamily="2" charset="2"/>
              <a:buChar char="ü"/>
            </a:pPr>
            <a:r>
              <a:rPr lang="en-US" dirty="0"/>
              <a:t>Proactive outreach efforts- Targeting and prioritizing the most vulnerable populations, i.e. BIPOC, LGBTQ+, Unaccompanied Youth/Young Adults, Families, Seniors and those who Identify as medically fragile</a:t>
            </a:r>
          </a:p>
          <a:p>
            <a:pPr lvl="2">
              <a:buFont typeface="Wingdings" panose="05000000000000000000" pitchFamily="2" charset="2"/>
              <a:buChar char="ü"/>
            </a:pPr>
            <a:r>
              <a:rPr lang="en-US" dirty="0"/>
              <a:t>Proactive outreach efforts- Targeting Law enforcement agencies, including probation and parole</a:t>
            </a:r>
          </a:p>
          <a:p>
            <a:pPr lvl="2">
              <a:buFont typeface="Wingdings" panose="05000000000000000000" pitchFamily="2" charset="2"/>
              <a:buChar char="ü"/>
            </a:pPr>
            <a:r>
              <a:rPr lang="en-US" dirty="0"/>
              <a:t>Strengthen language in the current governance charter around term limits, voting structure and CoC responsibilities/Board Roles</a:t>
            </a:r>
          </a:p>
        </p:txBody>
      </p:sp>
      <p:pic>
        <p:nvPicPr>
          <p:cNvPr id="5" name="Picture 4">
            <a:extLst>
              <a:ext uri="{FF2B5EF4-FFF2-40B4-BE49-F238E27FC236}">
                <a16:creationId xmlns:a16="http://schemas.microsoft.com/office/drawing/2014/main" id="{4C4448F7-EA80-4909-A13D-6FD8ADB41AFF}"/>
              </a:ext>
            </a:extLst>
          </p:cNvPr>
          <p:cNvPicPr>
            <a:picLocks noChangeAspect="1"/>
          </p:cNvPicPr>
          <p:nvPr/>
        </p:nvPicPr>
        <p:blipFill>
          <a:blip r:embed="rId2"/>
          <a:stretch>
            <a:fillRect/>
          </a:stretch>
        </p:blipFill>
        <p:spPr>
          <a:xfrm>
            <a:off x="7415868" y="2556931"/>
            <a:ext cx="3354896" cy="3260213"/>
          </a:xfrm>
          <a:prstGeom prst="rect">
            <a:avLst/>
          </a:prstGeom>
          <a:ln>
            <a:solidFill>
              <a:schemeClr val="accent1"/>
            </a:solidFill>
          </a:ln>
        </p:spPr>
      </p:pic>
    </p:spTree>
    <p:extLst>
      <p:ext uri="{BB962C8B-B14F-4D97-AF65-F5344CB8AC3E}">
        <p14:creationId xmlns:p14="http://schemas.microsoft.com/office/powerpoint/2010/main" val="1730370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8DFD-79A2-41D5-8E49-33FA2A1D423F}"/>
              </a:ext>
            </a:extLst>
          </p:cNvPr>
          <p:cNvSpPr>
            <a:spLocks noGrp="1"/>
          </p:cNvSpPr>
          <p:nvPr>
            <p:ph type="title"/>
          </p:nvPr>
        </p:nvSpPr>
        <p:spPr>
          <a:ln>
            <a:solidFill>
              <a:schemeClr val="accent1"/>
            </a:solidFill>
          </a:ln>
        </p:spPr>
        <p:txBody>
          <a:bodyPr/>
          <a:lstStyle/>
          <a:p>
            <a:r>
              <a:rPr lang="en-US" dirty="0"/>
              <a:t>Governance </a:t>
            </a:r>
          </a:p>
        </p:txBody>
      </p:sp>
      <p:sp>
        <p:nvSpPr>
          <p:cNvPr id="3" name="Content Placeholder 2">
            <a:extLst>
              <a:ext uri="{FF2B5EF4-FFF2-40B4-BE49-F238E27FC236}">
                <a16:creationId xmlns:a16="http://schemas.microsoft.com/office/drawing/2014/main" id="{76398F77-0D6A-4F8C-8A26-FCEC9C50FF71}"/>
              </a:ext>
            </a:extLst>
          </p:cNvPr>
          <p:cNvSpPr>
            <a:spLocks noGrp="1"/>
          </p:cNvSpPr>
          <p:nvPr>
            <p:ph idx="1"/>
          </p:nvPr>
        </p:nvSpPr>
        <p:spPr>
          <a:xfrm>
            <a:off x="1295401" y="2556932"/>
            <a:ext cx="4400724" cy="3318936"/>
          </a:xfrm>
          <a:ln>
            <a:solidFill>
              <a:schemeClr val="accent1"/>
            </a:solidFill>
          </a:ln>
        </p:spPr>
        <p:txBody>
          <a:bodyPr/>
          <a:lstStyle/>
          <a:p>
            <a:r>
              <a:rPr lang="en-US" dirty="0"/>
              <a:t>Brainstorm</a:t>
            </a:r>
          </a:p>
          <a:p>
            <a:pPr lvl="1"/>
            <a:r>
              <a:rPr lang="en-US" dirty="0"/>
              <a:t>Lets take 2-3 minuets to reflect the current governance and identify one or two top priorities that you would like to see addressed or strengthened in the current governance structure.</a:t>
            </a:r>
          </a:p>
        </p:txBody>
      </p:sp>
      <p:pic>
        <p:nvPicPr>
          <p:cNvPr id="5" name="Picture 4">
            <a:extLst>
              <a:ext uri="{FF2B5EF4-FFF2-40B4-BE49-F238E27FC236}">
                <a16:creationId xmlns:a16="http://schemas.microsoft.com/office/drawing/2014/main" id="{64A6F26C-A3AC-45C0-9C57-92F3F86E7A11}"/>
              </a:ext>
            </a:extLst>
          </p:cNvPr>
          <p:cNvPicPr>
            <a:picLocks noChangeAspect="1"/>
          </p:cNvPicPr>
          <p:nvPr/>
        </p:nvPicPr>
        <p:blipFill>
          <a:blip r:embed="rId2"/>
          <a:stretch>
            <a:fillRect/>
          </a:stretch>
        </p:blipFill>
        <p:spPr>
          <a:xfrm>
            <a:off x="6350465" y="2556932"/>
            <a:ext cx="3959604" cy="3372532"/>
          </a:xfrm>
          <a:prstGeom prst="rect">
            <a:avLst/>
          </a:prstGeom>
          <a:ln>
            <a:solidFill>
              <a:schemeClr val="accent1"/>
            </a:solidFill>
          </a:ln>
        </p:spPr>
      </p:pic>
    </p:spTree>
    <p:extLst>
      <p:ext uri="{BB962C8B-B14F-4D97-AF65-F5344CB8AC3E}">
        <p14:creationId xmlns:p14="http://schemas.microsoft.com/office/powerpoint/2010/main" val="3288844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E38F-45E9-402C-A7F6-C994D2351C3C}"/>
              </a:ext>
            </a:extLst>
          </p:cNvPr>
          <p:cNvSpPr>
            <a:spLocks noGrp="1"/>
          </p:cNvSpPr>
          <p:nvPr>
            <p:ph type="title"/>
          </p:nvPr>
        </p:nvSpPr>
        <p:spPr>
          <a:ln>
            <a:solidFill>
              <a:schemeClr val="accent1"/>
            </a:solidFill>
          </a:ln>
        </p:spPr>
        <p:txBody>
          <a:bodyPr/>
          <a:lstStyle/>
          <a:p>
            <a:r>
              <a:rPr lang="en-US" dirty="0"/>
              <a:t>Things To Consider</a:t>
            </a:r>
          </a:p>
        </p:txBody>
      </p:sp>
      <p:sp>
        <p:nvSpPr>
          <p:cNvPr id="3" name="Content Placeholder 2">
            <a:extLst>
              <a:ext uri="{FF2B5EF4-FFF2-40B4-BE49-F238E27FC236}">
                <a16:creationId xmlns:a16="http://schemas.microsoft.com/office/drawing/2014/main" id="{A4E804E3-417D-4A3B-8482-56782891EECB}"/>
              </a:ext>
            </a:extLst>
          </p:cNvPr>
          <p:cNvSpPr>
            <a:spLocks noGrp="1"/>
          </p:cNvSpPr>
          <p:nvPr>
            <p:ph idx="1"/>
          </p:nvPr>
        </p:nvSpPr>
        <p:spPr>
          <a:ln>
            <a:solidFill>
              <a:schemeClr val="accent1"/>
            </a:solidFill>
          </a:ln>
        </p:spPr>
        <p:txBody>
          <a:bodyPr>
            <a:normAutofit fontScale="92500"/>
          </a:bodyPr>
          <a:lstStyle/>
          <a:p>
            <a:r>
              <a:rPr lang="en-US" dirty="0"/>
              <a:t>We will need to update the governance charter to reflect and changes to roles and responsibilities</a:t>
            </a:r>
          </a:p>
          <a:p>
            <a:r>
              <a:rPr lang="en-US" dirty="0"/>
              <a:t>Document any new policies and procedures that the Executive Board agree to</a:t>
            </a:r>
          </a:p>
          <a:p>
            <a:r>
              <a:rPr lang="en-US" dirty="0"/>
              <a:t>Identify single HMIS implementation process</a:t>
            </a:r>
          </a:p>
          <a:p>
            <a:r>
              <a:rPr lang="en-US" dirty="0"/>
              <a:t>Develop and unifying set of written policies ad procedures to govern coordinated entry for all participating organizations within the CoC. </a:t>
            </a:r>
          </a:p>
          <a:p>
            <a:r>
              <a:rPr lang="en-US" dirty="0"/>
              <a:t>Identify and update CoC collaboration roles and responsibilities</a:t>
            </a:r>
          </a:p>
        </p:txBody>
      </p:sp>
    </p:spTree>
    <p:extLst>
      <p:ext uri="{BB962C8B-B14F-4D97-AF65-F5344CB8AC3E}">
        <p14:creationId xmlns:p14="http://schemas.microsoft.com/office/powerpoint/2010/main" val="160052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76A0-7B92-4331-B585-F9A5FC9E0A9A}"/>
              </a:ext>
            </a:extLst>
          </p:cNvPr>
          <p:cNvSpPr>
            <a:spLocks noGrp="1"/>
          </p:cNvSpPr>
          <p:nvPr>
            <p:ph type="title"/>
          </p:nvPr>
        </p:nvSpPr>
        <p:spPr>
          <a:ln>
            <a:solidFill>
              <a:schemeClr val="accent1"/>
            </a:solidFill>
          </a:ln>
        </p:spPr>
        <p:txBody>
          <a:bodyPr/>
          <a:lstStyle/>
          <a:p>
            <a:r>
              <a:rPr lang="en-US" dirty="0"/>
              <a:t>Next Steps</a:t>
            </a:r>
          </a:p>
        </p:txBody>
      </p:sp>
      <p:sp>
        <p:nvSpPr>
          <p:cNvPr id="3" name="Content Placeholder 2">
            <a:extLst>
              <a:ext uri="{FF2B5EF4-FFF2-40B4-BE49-F238E27FC236}">
                <a16:creationId xmlns:a16="http://schemas.microsoft.com/office/drawing/2014/main" id="{E15B8480-F2E5-43DE-A5BD-223ADC75B9E0}"/>
              </a:ext>
            </a:extLst>
          </p:cNvPr>
          <p:cNvSpPr>
            <a:spLocks noGrp="1"/>
          </p:cNvSpPr>
          <p:nvPr>
            <p:ph idx="1"/>
          </p:nvPr>
        </p:nvSpPr>
        <p:spPr>
          <a:ln>
            <a:solidFill>
              <a:schemeClr val="accent1"/>
            </a:solidFill>
          </a:ln>
        </p:spPr>
        <p:txBody>
          <a:bodyPr/>
          <a:lstStyle/>
          <a:p>
            <a:r>
              <a:rPr lang="en-US" dirty="0"/>
              <a:t>Gather CoC partners for Governance discussion</a:t>
            </a:r>
          </a:p>
          <a:p>
            <a:r>
              <a:rPr lang="en-US" dirty="0"/>
              <a:t>Review and analyze CoC board roles and responsibilities</a:t>
            </a:r>
          </a:p>
          <a:p>
            <a:r>
              <a:rPr lang="en-US" dirty="0"/>
              <a:t>Review and analyze your CoC’s collaboration capacity</a:t>
            </a:r>
          </a:p>
          <a:p>
            <a:r>
              <a:rPr lang="en-US" dirty="0"/>
              <a:t>Review other available resources</a:t>
            </a:r>
          </a:p>
          <a:p>
            <a:r>
              <a:rPr lang="en-US" dirty="0"/>
              <a:t>Update, analyze and execute updated CoC Governance Charter</a:t>
            </a:r>
          </a:p>
        </p:txBody>
      </p:sp>
    </p:spTree>
    <p:extLst>
      <p:ext uri="{BB962C8B-B14F-4D97-AF65-F5344CB8AC3E}">
        <p14:creationId xmlns:p14="http://schemas.microsoft.com/office/powerpoint/2010/main" val="117593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9AFE-B2D6-465A-A96C-C6EACC7F04AF}"/>
              </a:ext>
            </a:extLst>
          </p:cNvPr>
          <p:cNvSpPr>
            <a:spLocks noGrp="1"/>
          </p:cNvSpPr>
          <p:nvPr>
            <p:ph type="title"/>
          </p:nvPr>
        </p:nvSpPr>
        <p:spPr>
          <a:ln>
            <a:solidFill>
              <a:schemeClr val="accent1"/>
            </a:solidFill>
          </a:ln>
        </p:spPr>
        <p:txBody>
          <a:bodyPr/>
          <a:lstStyle/>
          <a:p>
            <a:r>
              <a:rPr lang="en-US" dirty="0"/>
              <a:t>Resources</a:t>
            </a:r>
          </a:p>
        </p:txBody>
      </p:sp>
      <p:sp>
        <p:nvSpPr>
          <p:cNvPr id="3" name="Content Placeholder 2">
            <a:extLst>
              <a:ext uri="{FF2B5EF4-FFF2-40B4-BE49-F238E27FC236}">
                <a16:creationId xmlns:a16="http://schemas.microsoft.com/office/drawing/2014/main" id="{00419C5D-8470-480F-8C58-2C4BEC40DB7A}"/>
              </a:ext>
            </a:extLst>
          </p:cNvPr>
          <p:cNvSpPr>
            <a:spLocks noGrp="1"/>
          </p:cNvSpPr>
          <p:nvPr>
            <p:ph idx="1"/>
          </p:nvPr>
        </p:nvSpPr>
        <p:spPr>
          <a:ln>
            <a:solidFill>
              <a:schemeClr val="accent1"/>
            </a:solidFill>
          </a:ln>
        </p:spPr>
        <p:txBody>
          <a:bodyPr>
            <a:normAutofit/>
          </a:bodyPr>
          <a:lstStyle/>
          <a:p>
            <a:r>
              <a:rPr lang="en-US" sz="1200" dirty="0">
                <a:hlinkClick r:id="rId2"/>
              </a:rPr>
              <a:t>CoC Collaborative Applicant Annual Activities - HUD Exchange</a:t>
            </a:r>
            <a:endParaRPr lang="en-US" sz="1200" dirty="0"/>
          </a:p>
          <a:p>
            <a:r>
              <a:rPr lang="en-US" sz="1200" dirty="0">
                <a:hlinkClick r:id="rId3"/>
              </a:rPr>
              <a:t>HUD Annual Requirements: CoC Collaborative Applicant Activities (hudexchange.info)</a:t>
            </a:r>
            <a:endParaRPr lang="en-US" sz="1200" dirty="0"/>
          </a:p>
          <a:p>
            <a:r>
              <a:rPr lang="en-US" sz="1200" dirty="0">
                <a:hlinkClick r:id="rId4"/>
              </a:rPr>
              <a:t>Trainings - HUD Exchange</a:t>
            </a:r>
            <a:endParaRPr lang="en-US" sz="1200" dirty="0"/>
          </a:p>
          <a:p>
            <a:r>
              <a:rPr lang="en-US" sz="1200" dirty="0">
                <a:hlinkClick r:id="rId5"/>
              </a:rPr>
              <a:t>Establishing and Operating a Continuum of Care (hudexchange.info)</a:t>
            </a:r>
            <a:endParaRPr lang="en-US" sz="1200" dirty="0"/>
          </a:p>
          <a:p>
            <a:r>
              <a:rPr lang="en-US" sz="1200" dirty="0">
                <a:hlinkClick r:id="rId6"/>
              </a:rPr>
              <a:t>CoC Governance Charter Podcast - HUD Exchange</a:t>
            </a:r>
            <a:endParaRPr lang="en-US" sz="1200" dirty="0"/>
          </a:p>
          <a:p>
            <a:r>
              <a:rPr lang="en-US" sz="1200" dirty="0">
                <a:hlinkClick r:id="rId7"/>
              </a:rPr>
              <a:t>60-Collaborative-Applicant-FO-Roles-and-Responsibilities.pdf (csh.org)</a:t>
            </a:r>
            <a:endParaRPr lang="en-US" sz="1200" dirty="0"/>
          </a:p>
          <a:p>
            <a:r>
              <a:rPr lang="en-US" sz="1050" dirty="0">
                <a:hlinkClick r:id="rId8"/>
              </a:rPr>
              <a:t>eCFR :: 24 CFR Part 578 -- Continuum of Care Program</a:t>
            </a:r>
            <a:endParaRPr lang="en-US" sz="1200" dirty="0"/>
          </a:p>
          <a:p>
            <a:r>
              <a:rPr lang="en-US" sz="1050" dirty="0">
                <a:hlinkClick r:id="rId9"/>
              </a:rPr>
              <a:t>Continuums of Care (CoC) Mergers - What to Consider? (hudexchange.info)</a:t>
            </a:r>
            <a:endParaRPr lang="en-US" sz="1200" dirty="0"/>
          </a:p>
          <a:p>
            <a:r>
              <a:rPr lang="en-US" sz="1050" dirty="0">
                <a:hlinkClick r:id="rId10"/>
              </a:rPr>
              <a:t>Continuum of Care (CoC) Mergers - Options Analysis (hudexchange.info)</a:t>
            </a:r>
            <a:endParaRPr lang="en-US" sz="1050" dirty="0"/>
          </a:p>
          <a:p>
            <a:r>
              <a:rPr lang="en-US" sz="1050" dirty="0">
                <a:hlinkClick r:id="rId11"/>
              </a:rPr>
              <a:t>CoC Merger Resource Guide: Challenges and Recommendations From the Field (hudexchange.info)</a:t>
            </a:r>
            <a:endParaRPr lang="en-US" sz="1200" dirty="0"/>
          </a:p>
          <a:p>
            <a:r>
              <a:rPr lang="en-US" sz="1050" dirty="0">
                <a:hlinkClick r:id="rId12"/>
              </a:rPr>
              <a:t>CoC-Merger-Funding-Analysis-Tool.xlsx (live.com)</a:t>
            </a:r>
            <a:endParaRPr lang="en-US" sz="1200" dirty="0"/>
          </a:p>
        </p:txBody>
      </p:sp>
    </p:spTree>
    <p:extLst>
      <p:ext uri="{BB962C8B-B14F-4D97-AF65-F5344CB8AC3E}">
        <p14:creationId xmlns:p14="http://schemas.microsoft.com/office/powerpoint/2010/main" val="46187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9AFE-B2D6-465A-A96C-C6EACC7F04AF}"/>
              </a:ext>
            </a:extLst>
          </p:cNvPr>
          <p:cNvSpPr>
            <a:spLocks noGrp="1"/>
          </p:cNvSpPr>
          <p:nvPr>
            <p:ph type="title"/>
          </p:nvPr>
        </p:nvSpPr>
        <p:spPr>
          <a:ln>
            <a:solidFill>
              <a:schemeClr val="accent1"/>
            </a:solidFill>
          </a:ln>
        </p:spPr>
        <p:txBody>
          <a:bodyPr/>
          <a:lstStyle/>
          <a:p>
            <a:r>
              <a:rPr lang="en-US" dirty="0"/>
              <a:t>Questions</a:t>
            </a:r>
          </a:p>
        </p:txBody>
      </p:sp>
      <p:pic>
        <p:nvPicPr>
          <p:cNvPr id="5" name="Content Placeholder 4" descr="Several hands raised and ready to answer a question">
            <a:extLst>
              <a:ext uri="{FF2B5EF4-FFF2-40B4-BE49-F238E27FC236}">
                <a16:creationId xmlns:a16="http://schemas.microsoft.com/office/drawing/2014/main" id="{001690A9-A2A0-4AED-B3A9-AAEF801EE1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57463"/>
            <a:ext cx="9601196" cy="3317875"/>
          </a:xfrm>
          <a:ln>
            <a:solidFill>
              <a:schemeClr val="accent1"/>
            </a:solidFill>
          </a:ln>
        </p:spPr>
      </p:pic>
    </p:spTree>
    <p:extLst>
      <p:ext uri="{BB962C8B-B14F-4D97-AF65-F5344CB8AC3E}">
        <p14:creationId xmlns:p14="http://schemas.microsoft.com/office/powerpoint/2010/main" val="299458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172484-1360-4BF1-A840-775B1957A8AA}"/>
              </a:ext>
            </a:extLst>
          </p:cNvPr>
          <p:cNvSpPr>
            <a:spLocks noGrp="1"/>
          </p:cNvSpPr>
          <p:nvPr>
            <p:ph sz="half" idx="1"/>
          </p:nvPr>
        </p:nvSpPr>
        <p:spPr>
          <a:xfrm>
            <a:off x="1292352" y="2432807"/>
            <a:ext cx="4727448" cy="3582836"/>
          </a:xfrm>
          <a:ln>
            <a:solidFill>
              <a:schemeClr val="accent1"/>
            </a:solidFill>
          </a:ln>
        </p:spPr>
        <p:txBody>
          <a:bodyPr>
            <a:normAutofit fontScale="92500" lnSpcReduction="10000"/>
          </a:bodyPr>
          <a:lstStyle/>
          <a:p>
            <a:pPr marL="514350" indent="-514350">
              <a:buFont typeface="+mj-lt"/>
              <a:buAutoNum type="arabicPeriod"/>
            </a:pPr>
            <a:r>
              <a:rPr lang="en-US" dirty="0"/>
              <a:t>Ending homelessness for all persons</a:t>
            </a:r>
          </a:p>
          <a:p>
            <a:pPr lvl="1">
              <a:buFont typeface="Wingdings" panose="05000000000000000000" pitchFamily="2" charset="2"/>
              <a:buChar char="q"/>
            </a:pPr>
            <a:r>
              <a:rPr lang="en-US" dirty="0"/>
              <a:t> Foundations: Equity, data and evidence </a:t>
            </a:r>
          </a:p>
          <a:p>
            <a:pPr lvl="1">
              <a:buFont typeface="Wingdings" panose="05000000000000000000" pitchFamily="2" charset="2"/>
              <a:buChar char="q"/>
            </a:pPr>
            <a:r>
              <a:rPr lang="en-US" dirty="0"/>
              <a:t>Solutions: Housing and Supports, Crisis response and prevention </a:t>
            </a:r>
          </a:p>
          <a:p>
            <a:pPr marL="514350" indent="-514350">
              <a:buFont typeface="+mj-lt"/>
              <a:buAutoNum type="arabicPeriod"/>
            </a:pPr>
            <a:r>
              <a:rPr lang="en-US" dirty="0"/>
              <a:t>Improving systems performance</a:t>
            </a:r>
          </a:p>
          <a:p>
            <a:pPr lvl="1"/>
            <a:r>
              <a:rPr lang="en-US" dirty="0"/>
              <a:t>Enhance Coordinated Entry</a:t>
            </a:r>
          </a:p>
          <a:p>
            <a:pPr lvl="1"/>
            <a:r>
              <a:rPr lang="en-US" dirty="0"/>
              <a:t>Strengthen Housing Focused Practices</a:t>
            </a:r>
          </a:p>
          <a:p>
            <a:pPr lvl="1"/>
            <a:r>
              <a:rPr lang="en-US" dirty="0"/>
              <a:t>Scale Permanent Housing Interventions</a:t>
            </a:r>
          </a:p>
          <a:p>
            <a:pPr lvl="1"/>
            <a:r>
              <a:rPr lang="en-US" dirty="0"/>
              <a:t>Ongoing Performance Management</a:t>
            </a:r>
          </a:p>
          <a:p>
            <a:pPr lvl="1"/>
            <a:endParaRPr lang="en-US" dirty="0"/>
          </a:p>
          <a:p>
            <a:pPr marL="0" indent="0">
              <a:buNone/>
            </a:pPr>
            <a:endParaRPr lang="en-US" dirty="0"/>
          </a:p>
          <a:p>
            <a:pPr marL="457200" lvl="1" indent="0">
              <a:buNone/>
            </a:pPr>
            <a:endParaRPr lang="en-US" dirty="0"/>
          </a:p>
        </p:txBody>
      </p:sp>
      <p:sp>
        <p:nvSpPr>
          <p:cNvPr id="7" name="Footer Placeholder 6">
            <a:extLst>
              <a:ext uri="{FF2B5EF4-FFF2-40B4-BE49-F238E27FC236}">
                <a16:creationId xmlns:a16="http://schemas.microsoft.com/office/drawing/2014/main" id="{0EE3E89B-FBA9-49A0-BE4F-9E923152DFCF}"/>
              </a:ext>
            </a:extLst>
          </p:cNvPr>
          <p:cNvSpPr>
            <a:spLocks noGrp="1"/>
          </p:cNvSpPr>
          <p:nvPr>
            <p:ph type="ftr" sz="quarter" idx="11"/>
          </p:nvPr>
        </p:nvSpPr>
        <p:spPr>
          <a:xfrm>
            <a:off x="838200" y="6467302"/>
            <a:ext cx="7315200" cy="254173"/>
          </a:xfrm>
        </p:spPr>
        <p:txBody>
          <a:bodyPr/>
          <a:lstStyle/>
          <a:p>
            <a:pPr algn="l"/>
            <a:r>
              <a:rPr lang="en-US" dirty="0"/>
              <a:t>*HTTPS://WWW.PATHWAYSHOUSINGFIRST.ORG/</a:t>
            </a:r>
          </a:p>
        </p:txBody>
      </p:sp>
      <p:sp>
        <p:nvSpPr>
          <p:cNvPr id="8" name="Slide Number Placeholder 7">
            <a:extLst>
              <a:ext uri="{FF2B5EF4-FFF2-40B4-BE49-F238E27FC236}">
                <a16:creationId xmlns:a16="http://schemas.microsoft.com/office/drawing/2014/main" id="{2E16D6AA-3E0D-4BBB-A09B-E21B9B07A9BF}"/>
              </a:ext>
            </a:extLst>
          </p:cNvPr>
          <p:cNvSpPr>
            <a:spLocks noGrp="1"/>
          </p:cNvSpPr>
          <p:nvPr>
            <p:ph type="sldNum" sz="quarter" idx="12"/>
          </p:nvPr>
        </p:nvSpPr>
        <p:spPr/>
        <p:txBody>
          <a:bodyPr/>
          <a:lstStyle/>
          <a:p>
            <a:fld id="{164E2A27-5B79-4ACC-A528-3D37559E07F2}" type="slidenum">
              <a:rPr lang="en-US" smtClean="0"/>
              <a:t>2</a:t>
            </a:fld>
            <a:endParaRPr lang="en-US" dirty="0"/>
          </a:p>
        </p:txBody>
      </p:sp>
      <p:cxnSp>
        <p:nvCxnSpPr>
          <p:cNvPr id="10" name="Straight Connector 9">
            <a:extLst>
              <a:ext uri="{FF2B5EF4-FFF2-40B4-BE49-F238E27FC236}">
                <a16:creationId xmlns:a16="http://schemas.microsoft.com/office/drawing/2014/main" id="{D9638E67-B329-4FB1-88FF-AB05C93DAF7C}"/>
              </a:ext>
            </a:extLst>
          </p:cNvPr>
          <p:cNvCxnSpPr/>
          <p:nvPr/>
        </p:nvCxnSpPr>
        <p:spPr>
          <a:xfrm flipV="1">
            <a:off x="1055716" y="590204"/>
            <a:ext cx="10183091" cy="581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95F9D206-484F-4ED5-9CF9-F4AB57D3D1EB}"/>
              </a:ext>
            </a:extLst>
          </p:cNvPr>
          <p:cNvSpPr>
            <a:spLocks noGrp="1"/>
          </p:cNvSpPr>
          <p:nvPr>
            <p:ph sz="half" idx="2"/>
          </p:nvPr>
        </p:nvSpPr>
        <p:spPr>
          <a:xfrm>
            <a:off x="6181344" y="2432807"/>
            <a:ext cx="4632065" cy="3582835"/>
          </a:xfrm>
          <a:ln>
            <a:solidFill>
              <a:schemeClr val="accent1"/>
            </a:solidFill>
          </a:ln>
        </p:spPr>
        <p:txBody>
          <a:bodyPr>
            <a:normAutofit fontScale="92500" lnSpcReduction="10000"/>
          </a:bodyPr>
          <a:lstStyle/>
          <a:p>
            <a:pPr marL="0" indent="0">
              <a:buNone/>
            </a:pPr>
            <a:r>
              <a:rPr lang="en-US" dirty="0">
                <a:solidFill>
                  <a:schemeClr val="accent1"/>
                </a:solidFill>
              </a:rPr>
              <a:t>3.</a:t>
            </a:r>
            <a:r>
              <a:rPr lang="en-US" dirty="0"/>
              <a:t> Housing First*</a:t>
            </a:r>
          </a:p>
          <a:p>
            <a:pPr lvl="1"/>
            <a:r>
              <a:rPr lang="en-US" dirty="0"/>
              <a:t>Immediate access to permanent housing with no housing readiness requirements</a:t>
            </a:r>
          </a:p>
          <a:p>
            <a:pPr lvl="1"/>
            <a:r>
              <a:rPr lang="en-US" dirty="0"/>
              <a:t>Consumer choice and self-determination</a:t>
            </a:r>
          </a:p>
          <a:p>
            <a:pPr lvl="1"/>
            <a:r>
              <a:rPr lang="en-US" dirty="0"/>
              <a:t>Recovery orientation</a:t>
            </a:r>
          </a:p>
          <a:p>
            <a:pPr lvl="1"/>
            <a:r>
              <a:rPr lang="en-US" dirty="0"/>
              <a:t>Individualized and client-driven supports</a:t>
            </a:r>
          </a:p>
          <a:p>
            <a:pPr lvl="1"/>
            <a:r>
              <a:rPr lang="en-US" dirty="0"/>
              <a:t>Social and community integration</a:t>
            </a:r>
          </a:p>
          <a:p>
            <a:endParaRPr lang="en-US" dirty="0"/>
          </a:p>
        </p:txBody>
      </p:sp>
      <p:sp>
        <p:nvSpPr>
          <p:cNvPr id="14" name="TextBox 13">
            <a:extLst>
              <a:ext uri="{FF2B5EF4-FFF2-40B4-BE49-F238E27FC236}">
                <a16:creationId xmlns:a16="http://schemas.microsoft.com/office/drawing/2014/main" id="{48CF3E52-DFB7-4206-8EAA-7C195083C046}"/>
              </a:ext>
            </a:extLst>
          </p:cNvPr>
          <p:cNvSpPr txBox="1"/>
          <p:nvPr/>
        </p:nvSpPr>
        <p:spPr>
          <a:xfrm>
            <a:off x="1518408" y="1289619"/>
            <a:ext cx="8649050" cy="800219"/>
          </a:xfrm>
          <a:prstGeom prst="rect">
            <a:avLst/>
          </a:prstGeom>
          <a:noFill/>
          <a:ln>
            <a:solidFill>
              <a:schemeClr val="accent1"/>
            </a:solidFill>
          </a:ln>
        </p:spPr>
        <p:txBody>
          <a:bodyPr wrap="square" rtlCol="0">
            <a:spAutoFit/>
          </a:bodyPr>
          <a:lstStyle/>
          <a:p>
            <a:pPr algn="ctr"/>
            <a:r>
              <a:rPr lang="en-US" sz="2800" dirty="0"/>
              <a:t>HUD POLICY PRIORITIES FOR HOMELESSNESS</a:t>
            </a:r>
          </a:p>
          <a:p>
            <a:endParaRPr lang="en-US" dirty="0"/>
          </a:p>
        </p:txBody>
      </p:sp>
    </p:spTree>
    <p:extLst>
      <p:ext uri="{BB962C8B-B14F-4D97-AF65-F5344CB8AC3E}">
        <p14:creationId xmlns:p14="http://schemas.microsoft.com/office/powerpoint/2010/main" val="400307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BA53-92D2-4D88-90E1-050BB41873A8}"/>
              </a:ext>
            </a:extLst>
          </p:cNvPr>
          <p:cNvSpPr>
            <a:spLocks noGrp="1"/>
          </p:cNvSpPr>
          <p:nvPr>
            <p:ph type="title"/>
          </p:nvPr>
        </p:nvSpPr>
        <p:spPr>
          <a:xfrm>
            <a:off x="838199" y="609600"/>
            <a:ext cx="10625049" cy="616596"/>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dirty="0"/>
              <a:t>Key Terms</a:t>
            </a:r>
          </a:p>
        </p:txBody>
      </p:sp>
      <p:sp>
        <p:nvSpPr>
          <p:cNvPr id="6" name="Slide Number Placeholder 5">
            <a:extLst>
              <a:ext uri="{FF2B5EF4-FFF2-40B4-BE49-F238E27FC236}">
                <a16:creationId xmlns:a16="http://schemas.microsoft.com/office/drawing/2014/main" id="{42803C8C-8858-4875-BD8A-F571C91E5100}"/>
              </a:ext>
            </a:extLst>
          </p:cNvPr>
          <p:cNvSpPr>
            <a:spLocks noGrp="1"/>
          </p:cNvSpPr>
          <p:nvPr>
            <p:ph type="sldNum" sz="quarter" idx="12"/>
          </p:nvPr>
        </p:nvSpPr>
        <p:spPr/>
        <p:txBody>
          <a:bodyPr/>
          <a:lstStyle/>
          <a:p>
            <a:fld id="{164E2A27-5B79-4ACC-A528-3D37559E07F2}" type="slidenum">
              <a:rPr lang="en-US" smtClean="0"/>
              <a:t>3</a:t>
            </a:fld>
            <a:endParaRPr lang="en-US" dirty="0"/>
          </a:p>
        </p:txBody>
      </p:sp>
      <p:graphicFrame>
        <p:nvGraphicFramePr>
          <p:cNvPr id="5" name="Table 5">
            <a:extLst>
              <a:ext uri="{FF2B5EF4-FFF2-40B4-BE49-F238E27FC236}">
                <a16:creationId xmlns:a16="http://schemas.microsoft.com/office/drawing/2014/main" id="{70559446-C226-42EC-88A8-559DFBA0D9E7}"/>
              </a:ext>
            </a:extLst>
          </p:cNvPr>
          <p:cNvGraphicFramePr>
            <a:graphicFrameLocks noGrp="1"/>
          </p:cNvGraphicFramePr>
          <p:nvPr>
            <p:extLst>
              <p:ext uri="{D42A27DB-BD31-4B8C-83A1-F6EECF244321}">
                <p14:modId xmlns:p14="http://schemas.microsoft.com/office/powerpoint/2010/main" val="3677686939"/>
              </p:ext>
            </p:extLst>
          </p:nvPr>
        </p:nvGraphicFramePr>
        <p:xfrm>
          <a:off x="838200" y="1342238"/>
          <a:ext cx="10625050" cy="4790120"/>
        </p:xfrm>
        <a:graphic>
          <a:graphicData uri="http://schemas.openxmlformats.org/drawingml/2006/table">
            <a:tbl>
              <a:tblPr firstRow="1" bandRow="1">
                <a:tableStyleId>{5C22544A-7EE6-4342-B048-85BDC9FD1C3A}</a:tableStyleId>
              </a:tblPr>
              <a:tblGrid>
                <a:gridCol w="10625050">
                  <a:extLst>
                    <a:ext uri="{9D8B030D-6E8A-4147-A177-3AD203B41FA5}">
                      <a16:colId xmlns:a16="http://schemas.microsoft.com/office/drawing/2014/main" val="2464396060"/>
                    </a:ext>
                  </a:extLst>
                </a:gridCol>
              </a:tblGrid>
              <a:tr h="398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CoC = Continuum of Care (can be referred to as program funding AND a certain geographic area) </a:t>
                      </a:r>
                    </a:p>
                  </a:txBody>
                  <a:tcPr/>
                </a:tc>
                <a:extLst>
                  <a:ext uri="{0D108BD9-81ED-4DB2-BD59-A6C34878D82A}">
                    <a16:rowId xmlns:a16="http://schemas.microsoft.com/office/drawing/2014/main" val="3227917964"/>
                  </a:ext>
                </a:extLst>
              </a:tr>
              <a:tr h="398453">
                <a:tc>
                  <a:txBody>
                    <a:bodyPr/>
                    <a:lstStyle/>
                    <a:p>
                      <a:r>
                        <a:rPr lang="en-US" dirty="0"/>
                        <a:t>NOFA/O= Notice of Funding Availability/Opportunity </a:t>
                      </a:r>
                    </a:p>
                  </a:txBody>
                  <a:tcPr/>
                </a:tc>
                <a:extLst>
                  <a:ext uri="{0D108BD9-81ED-4DB2-BD59-A6C34878D82A}">
                    <a16:rowId xmlns:a16="http://schemas.microsoft.com/office/drawing/2014/main" val="2827249623"/>
                  </a:ext>
                </a:extLst>
              </a:tr>
              <a:tr h="398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 = Collaborative Applicant (also referred to as the “CoC Lead Agency”) </a:t>
                      </a:r>
                    </a:p>
                  </a:txBody>
                  <a:tcPr/>
                </a:tc>
                <a:extLst>
                  <a:ext uri="{0D108BD9-81ED-4DB2-BD59-A6C34878D82A}">
                    <a16:rowId xmlns:a16="http://schemas.microsoft.com/office/drawing/2014/main" val="686349855"/>
                  </a:ext>
                </a:extLst>
              </a:tr>
              <a:tr h="398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CES = Coordinated Entry System </a:t>
                      </a:r>
                    </a:p>
                  </a:txBody>
                  <a:tcPr/>
                </a:tc>
                <a:extLst>
                  <a:ext uri="{0D108BD9-81ED-4DB2-BD59-A6C34878D82A}">
                    <a16:rowId xmlns:a16="http://schemas.microsoft.com/office/drawing/2014/main" val="1011209816"/>
                  </a:ext>
                </a:extLst>
              </a:tr>
              <a:tr h="398453">
                <a:tc>
                  <a:txBody>
                    <a:bodyPr/>
                    <a:lstStyle/>
                    <a:p>
                      <a:r>
                        <a:rPr lang="en-US" dirty="0"/>
                        <a:t>HMIS = Homeless Management Information System</a:t>
                      </a:r>
                    </a:p>
                  </a:txBody>
                  <a:tcPr/>
                </a:tc>
                <a:extLst>
                  <a:ext uri="{0D108BD9-81ED-4DB2-BD59-A6C34878D82A}">
                    <a16:rowId xmlns:a16="http://schemas.microsoft.com/office/drawing/2014/main" val="3295014994"/>
                  </a:ext>
                </a:extLst>
              </a:tr>
              <a:tr h="41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Consolidated Application = Application for the entire CoC + individual project applications + priority listing</a:t>
                      </a:r>
                    </a:p>
                  </a:txBody>
                  <a:tcPr/>
                </a:tc>
                <a:extLst>
                  <a:ext uri="{0D108BD9-81ED-4DB2-BD59-A6C34878D82A}">
                    <a16:rowId xmlns:a16="http://schemas.microsoft.com/office/drawing/2014/main" val="3573478402"/>
                  </a:ext>
                </a:extLst>
              </a:tr>
              <a:tr h="398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Priority Listing = Ranked List = Local competition results </a:t>
                      </a:r>
                    </a:p>
                  </a:txBody>
                  <a:tcPr/>
                </a:tc>
                <a:extLst>
                  <a:ext uri="{0D108BD9-81ED-4DB2-BD59-A6C34878D82A}">
                    <a16:rowId xmlns:a16="http://schemas.microsoft.com/office/drawing/2014/main" val="533332757"/>
                  </a:ext>
                </a:extLst>
              </a:tr>
              <a:tr h="398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HIC = Housing Inventory Count </a:t>
                      </a:r>
                    </a:p>
                  </a:txBody>
                  <a:tcPr/>
                </a:tc>
                <a:extLst>
                  <a:ext uri="{0D108BD9-81ED-4DB2-BD59-A6C34878D82A}">
                    <a16:rowId xmlns:a16="http://schemas.microsoft.com/office/drawing/2014/main" val="3539148022"/>
                  </a:ext>
                </a:extLst>
              </a:tr>
              <a:tr h="398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PIT= Point in Time Count </a:t>
                      </a:r>
                    </a:p>
                  </a:txBody>
                  <a:tcPr/>
                </a:tc>
                <a:extLst>
                  <a:ext uri="{0D108BD9-81ED-4DB2-BD59-A6C34878D82A}">
                    <a16:rowId xmlns:a16="http://schemas.microsoft.com/office/drawing/2014/main" val="2075777986"/>
                  </a:ext>
                </a:extLst>
              </a:tr>
              <a:tr h="398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LSA= Longitudinal Systems Analysis (data used for the AHAR)</a:t>
                      </a:r>
                    </a:p>
                  </a:txBody>
                  <a:tcPr/>
                </a:tc>
                <a:extLst>
                  <a:ext uri="{0D108BD9-81ED-4DB2-BD59-A6C34878D82A}">
                    <a16:rowId xmlns:a16="http://schemas.microsoft.com/office/drawing/2014/main" val="2247776906"/>
                  </a:ext>
                </a:extLst>
              </a:tr>
              <a:tr h="398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HDX = Homelessness Data Exchange </a:t>
                      </a:r>
                    </a:p>
                  </a:txBody>
                  <a:tcPr/>
                </a:tc>
                <a:extLst>
                  <a:ext uri="{0D108BD9-81ED-4DB2-BD59-A6C34878D82A}">
                    <a16:rowId xmlns:a16="http://schemas.microsoft.com/office/drawing/2014/main" val="1362747929"/>
                  </a:ext>
                </a:extLst>
              </a:tr>
              <a:tr h="390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SPM = System Performance Measures</a:t>
                      </a:r>
                    </a:p>
                  </a:txBody>
                  <a:tcPr/>
                </a:tc>
                <a:extLst>
                  <a:ext uri="{0D108BD9-81ED-4DB2-BD59-A6C34878D82A}">
                    <a16:rowId xmlns:a16="http://schemas.microsoft.com/office/drawing/2014/main" val="1147640083"/>
                  </a:ext>
                </a:extLst>
              </a:tr>
            </a:tbl>
          </a:graphicData>
        </a:graphic>
      </p:graphicFrame>
    </p:spTree>
    <p:extLst>
      <p:ext uri="{BB962C8B-B14F-4D97-AF65-F5344CB8AC3E}">
        <p14:creationId xmlns:p14="http://schemas.microsoft.com/office/powerpoint/2010/main" val="33542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CA2B-D0BD-45C6-BAE5-643365374A1F}"/>
              </a:ext>
            </a:extLst>
          </p:cNvPr>
          <p:cNvSpPr>
            <a:spLocks noGrp="1"/>
          </p:cNvSpPr>
          <p:nvPr>
            <p:ph type="title"/>
          </p:nvPr>
        </p:nvSpPr>
        <p:spPr>
          <a:ln>
            <a:solidFill>
              <a:schemeClr val="accent1"/>
            </a:solidFill>
          </a:ln>
        </p:spPr>
        <p:txBody>
          <a:bodyPr>
            <a:normAutofit/>
          </a:bodyPr>
          <a:lstStyle/>
          <a:p>
            <a:pPr algn="ctr"/>
            <a:r>
              <a:rPr lang="en-US" dirty="0"/>
              <a:t>CoC Definition </a:t>
            </a:r>
          </a:p>
        </p:txBody>
      </p:sp>
      <p:sp>
        <p:nvSpPr>
          <p:cNvPr id="3" name="Content Placeholder 2">
            <a:extLst>
              <a:ext uri="{FF2B5EF4-FFF2-40B4-BE49-F238E27FC236}">
                <a16:creationId xmlns:a16="http://schemas.microsoft.com/office/drawing/2014/main" id="{92C1BB41-5E0E-4803-8E2F-A908F4817E74}"/>
              </a:ext>
            </a:extLst>
          </p:cNvPr>
          <p:cNvSpPr>
            <a:spLocks noGrp="1"/>
          </p:cNvSpPr>
          <p:nvPr>
            <p:ph sz="half" idx="1"/>
          </p:nvPr>
        </p:nvSpPr>
        <p:spPr>
          <a:ln>
            <a:solidFill>
              <a:schemeClr val="accent1"/>
            </a:solidFill>
          </a:ln>
        </p:spPr>
        <p:txBody>
          <a:bodyPr>
            <a:normAutofit/>
          </a:bodyPr>
          <a:lstStyle/>
          <a:p>
            <a:r>
              <a:rPr lang="en-US" sz="2200" dirty="0"/>
              <a:t>A Continuum of Care (CoC) is the group organized to carry out the responsibilities prescribed within the CoC Program Interim Rule for a defined geographic area. </a:t>
            </a:r>
          </a:p>
          <a:p>
            <a:r>
              <a:rPr lang="en-US" sz="2200" dirty="0"/>
              <a:t>A CoC should be composed of representatives inclusive of local organizations (either funded or unfunded) </a:t>
            </a:r>
          </a:p>
        </p:txBody>
      </p:sp>
      <p:sp>
        <p:nvSpPr>
          <p:cNvPr id="4" name="Content Placeholder 3">
            <a:extLst>
              <a:ext uri="{FF2B5EF4-FFF2-40B4-BE49-F238E27FC236}">
                <a16:creationId xmlns:a16="http://schemas.microsoft.com/office/drawing/2014/main" id="{86DAA5AE-C02B-4D78-87C3-31A485E84699}"/>
              </a:ext>
            </a:extLst>
          </p:cNvPr>
          <p:cNvSpPr>
            <a:spLocks noGrp="1"/>
          </p:cNvSpPr>
          <p:nvPr>
            <p:ph sz="half" idx="2"/>
          </p:nvPr>
        </p:nvSpPr>
        <p:spPr>
          <a:ln>
            <a:solidFill>
              <a:schemeClr val="accent1"/>
            </a:solidFill>
          </a:ln>
        </p:spPr>
        <p:txBody>
          <a:bodyPr>
            <a:normAutofit/>
          </a:bodyPr>
          <a:lstStyle/>
          <a:p>
            <a:r>
              <a:rPr lang="en-US" sz="2200" dirty="0"/>
              <a:t>Put Plainly: The CoC is a planning body responsible for coordinating the communities policies, strategies and activities to prevent and end homelessness (paying particular focus on federal funding). </a:t>
            </a:r>
          </a:p>
        </p:txBody>
      </p:sp>
    </p:spTree>
    <p:extLst>
      <p:ext uri="{BB962C8B-B14F-4D97-AF65-F5344CB8AC3E}">
        <p14:creationId xmlns:p14="http://schemas.microsoft.com/office/powerpoint/2010/main" val="48111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654B-3BAB-4CCD-896C-073E166D477B}"/>
              </a:ext>
            </a:extLst>
          </p:cNvPr>
          <p:cNvSpPr>
            <a:spLocks noGrp="1"/>
          </p:cNvSpPr>
          <p:nvPr>
            <p:ph type="title"/>
          </p:nvPr>
        </p:nvSpPr>
        <p:spPr>
          <a:ln>
            <a:solidFill>
              <a:schemeClr val="accent1"/>
            </a:solidFill>
          </a:ln>
        </p:spPr>
        <p:txBody>
          <a:bodyPr>
            <a:normAutofit fontScale="90000"/>
          </a:bodyPr>
          <a:lstStyle/>
          <a:p>
            <a:r>
              <a:rPr lang="en-US" dirty="0"/>
              <a:t>CoC Program Interim Rule 24 CFR 578 Requires:</a:t>
            </a:r>
          </a:p>
        </p:txBody>
      </p:sp>
      <p:sp>
        <p:nvSpPr>
          <p:cNvPr id="3" name="Content Placeholder 2">
            <a:extLst>
              <a:ext uri="{FF2B5EF4-FFF2-40B4-BE49-F238E27FC236}">
                <a16:creationId xmlns:a16="http://schemas.microsoft.com/office/drawing/2014/main" id="{2B179CBC-C912-4604-8A56-F7D627BCBC40}"/>
              </a:ext>
            </a:extLst>
          </p:cNvPr>
          <p:cNvSpPr>
            <a:spLocks noGrp="1"/>
          </p:cNvSpPr>
          <p:nvPr>
            <p:ph sz="half" idx="1"/>
          </p:nvPr>
        </p:nvSpPr>
        <p:spPr>
          <a:ln>
            <a:solidFill>
              <a:schemeClr val="accent1"/>
            </a:solidFill>
          </a:ln>
        </p:spPr>
        <p:txBody>
          <a:bodyPr>
            <a:normAutofit lnSpcReduction="10000"/>
          </a:bodyPr>
          <a:lstStyle/>
          <a:p>
            <a:r>
              <a:rPr lang="en-US" dirty="0"/>
              <a:t>Communities to establish a CoC for the geographic area to receive CoC program funding</a:t>
            </a:r>
          </a:p>
          <a:p>
            <a:r>
              <a:rPr lang="en-US" dirty="0"/>
              <a:t>CoC must establish a board to act on behalf of the Continuum using the process established by 24 CFR 578.7(a)(3) and must comply with the conflict-of interest requirements of 24 CFR 578.95(b).</a:t>
            </a:r>
          </a:p>
        </p:txBody>
      </p:sp>
      <p:sp>
        <p:nvSpPr>
          <p:cNvPr id="4" name="Content Placeholder 3">
            <a:extLst>
              <a:ext uri="{FF2B5EF4-FFF2-40B4-BE49-F238E27FC236}">
                <a16:creationId xmlns:a16="http://schemas.microsoft.com/office/drawing/2014/main" id="{3D221280-1184-4714-9E6F-8AB69A71BBFB}"/>
              </a:ext>
            </a:extLst>
          </p:cNvPr>
          <p:cNvSpPr>
            <a:spLocks noGrp="1"/>
          </p:cNvSpPr>
          <p:nvPr>
            <p:ph sz="half" idx="2"/>
          </p:nvPr>
        </p:nvSpPr>
        <p:spPr>
          <a:ln>
            <a:solidFill>
              <a:schemeClr val="accent1"/>
            </a:solidFill>
          </a:ln>
        </p:spPr>
        <p:txBody>
          <a:bodyPr>
            <a:normAutofit lnSpcReduction="10000"/>
          </a:bodyPr>
          <a:lstStyle/>
          <a:p>
            <a:r>
              <a:rPr lang="en-US" dirty="0"/>
              <a:t>CoC Board must:</a:t>
            </a:r>
          </a:p>
          <a:p>
            <a:pPr lvl="1"/>
            <a:r>
              <a:rPr lang="en-US" dirty="0"/>
              <a:t>Be representative of relevant organizations and or projects serving homeless subpopulations; and</a:t>
            </a:r>
          </a:p>
          <a:p>
            <a:pPr lvl="1"/>
            <a:r>
              <a:rPr lang="en-US" dirty="0"/>
              <a:t>Include at least one person with lived experience</a:t>
            </a:r>
          </a:p>
        </p:txBody>
      </p:sp>
    </p:spTree>
    <p:extLst>
      <p:ext uri="{BB962C8B-B14F-4D97-AF65-F5344CB8AC3E}">
        <p14:creationId xmlns:p14="http://schemas.microsoft.com/office/powerpoint/2010/main" val="382366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DE7C-179D-407E-B18C-59F5487405D6}"/>
              </a:ext>
            </a:extLst>
          </p:cNvPr>
          <p:cNvSpPr>
            <a:spLocks noGrp="1"/>
          </p:cNvSpPr>
          <p:nvPr>
            <p:ph type="title"/>
          </p:nvPr>
        </p:nvSpPr>
        <p:spPr>
          <a:ln>
            <a:solidFill>
              <a:schemeClr val="accent1"/>
            </a:solidFill>
          </a:ln>
        </p:spPr>
        <p:txBody>
          <a:bodyPr/>
          <a:lstStyle/>
          <a:p>
            <a:r>
              <a:rPr lang="en-US" dirty="0"/>
              <a:t>CoC Roles and Responsibilities</a:t>
            </a:r>
          </a:p>
        </p:txBody>
      </p:sp>
      <p:sp>
        <p:nvSpPr>
          <p:cNvPr id="3" name="Text Placeholder 2">
            <a:extLst>
              <a:ext uri="{FF2B5EF4-FFF2-40B4-BE49-F238E27FC236}">
                <a16:creationId xmlns:a16="http://schemas.microsoft.com/office/drawing/2014/main" id="{74D73152-0206-4D17-94FC-F3593729D0B7}"/>
              </a:ext>
            </a:extLst>
          </p:cNvPr>
          <p:cNvSpPr>
            <a:spLocks noGrp="1"/>
          </p:cNvSpPr>
          <p:nvPr>
            <p:ph type="body" idx="1"/>
          </p:nvPr>
        </p:nvSpPr>
        <p:spPr>
          <a:xfrm>
            <a:off x="1295400" y="2658533"/>
            <a:ext cx="2647426" cy="576262"/>
          </a:xfrm>
          <a:ln>
            <a:solidFill>
              <a:schemeClr val="accent1"/>
            </a:solidFill>
          </a:ln>
        </p:spPr>
        <p:txBody>
          <a:bodyPr/>
          <a:lstStyle/>
          <a:p>
            <a:r>
              <a:rPr lang="en-US" dirty="0"/>
              <a:t>CoC</a:t>
            </a:r>
          </a:p>
        </p:txBody>
      </p:sp>
      <p:sp>
        <p:nvSpPr>
          <p:cNvPr id="4" name="Content Placeholder 3">
            <a:extLst>
              <a:ext uri="{FF2B5EF4-FFF2-40B4-BE49-F238E27FC236}">
                <a16:creationId xmlns:a16="http://schemas.microsoft.com/office/drawing/2014/main" id="{DAD70B16-E9AE-4937-856E-107753F9CEE7}"/>
              </a:ext>
            </a:extLst>
          </p:cNvPr>
          <p:cNvSpPr>
            <a:spLocks noGrp="1"/>
          </p:cNvSpPr>
          <p:nvPr>
            <p:ph sz="half" idx="2"/>
          </p:nvPr>
        </p:nvSpPr>
        <p:spPr>
          <a:xfrm>
            <a:off x="1295400" y="3243262"/>
            <a:ext cx="2647426" cy="2811983"/>
          </a:xfrm>
          <a:ln>
            <a:solidFill>
              <a:schemeClr val="accent1"/>
            </a:solidFill>
          </a:ln>
        </p:spPr>
        <p:txBody>
          <a:bodyPr>
            <a:normAutofit fontScale="92500" lnSpcReduction="10000"/>
          </a:bodyPr>
          <a:lstStyle/>
          <a:p>
            <a:pPr marL="0" indent="0">
              <a:buNone/>
            </a:pPr>
            <a:r>
              <a:rPr lang="en-US" dirty="0"/>
              <a:t>Establishes a Board of Directors, selects the Collaborative Applicant and HMIS Lead Agency, designates entity(s) to carry out activities outlined in 24 CFR 578.7-9</a:t>
            </a:r>
          </a:p>
        </p:txBody>
      </p:sp>
      <p:sp>
        <p:nvSpPr>
          <p:cNvPr id="5" name="Text Placeholder 4">
            <a:extLst>
              <a:ext uri="{FF2B5EF4-FFF2-40B4-BE49-F238E27FC236}">
                <a16:creationId xmlns:a16="http://schemas.microsoft.com/office/drawing/2014/main" id="{5CA2155D-6840-4F50-B65D-D85AE4BBCEC7}"/>
              </a:ext>
            </a:extLst>
          </p:cNvPr>
          <p:cNvSpPr>
            <a:spLocks noGrp="1"/>
          </p:cNvSpPr>
          <p:nvPr>
            <p:ph type="body" sz="quarter" idx="3"/>
          </p:nvPr>
        </p:nvSpPr>
        <p:spPr>
          <a:xfrm>
            <a:off x="4001550" y="2658533"/>
            <a:ext cx="3154260" cy="576262"/>
          </a:xfrm>
          <a:ln>
            <a:solidFill>
              <a:schemeClr val="accent1"/>
            </a:solidFill>
          </a:ln>
        </p:spPr>
        <p:txBody>
          <a:bodyPr/>
          <a:lstStyle/>
          <a:p>
            <a:r>
              <a:rPr lang="en-US" dirty="0"/>
              <a:t>Executive Board</a:t>
            </a:r>
          </a:p>
        </p:txBody>
      </p:sp>
      <p:sp>
        <p:nvSpPr>
          <p:cNvPr id="6" name="Content Placeholder 5">
            <a:extLst>
              <a:ext uri="{FF2B5EF4-FFF2-40B4-BE49-F238E27FC236}">
                <a16:creationId xmlns:a16="http://schemas.microsoft.com/office/drawing/2014/main" id="{DB9BFF0E-4E21-463B-A7C9-82AE1B8AFA15}"/>
              </a:ext>
            </a:extLst>
          </p:cNvPr>
          <p:cNvSpPr>
            <a:spLocks noGrp="1"/>
          </p:cNvSpPr>
          <p:nvPr>
            <p:ph sz="quarter" idx="4"/>
          </p:nvPr>
        </p:nvSpPr>
        <p:spPr>
          <a:xfrm>
            <a:off x="4001550" y="3243262"/>
            <a:ext cx="3154260" cy="2811983"/>
          </a:xfrm>
          <a:ln>
            <a:solidFill>
              <a:schemeClr val="accent1"/>
            </a:solidFill>
          </a:ln>
        </p:spPr>
        <p:txBody>
          <a:bodyPr>
            <a:normAutofit fontScale="92500" lnSpcReduction="10000"/>
          </a:bodyPr>
          <a:lstStyle/>
          <a:p>
            <a:pPr marL="0" indent="0">
              <a:buNone/>
            </a:pPr>
            <a:r>
              <a:rPr lang="en-US" dirty="0"/>
              <a:t>Provides leadership to the CoC and engages in other activities designated to them by the CoC</a:t>
            </a:r>
          </a:p>
        </p:txBody>
      </p:sp>
      <p:pic>
        <p:nvPicPr>
          <p:cNvPr id="10" name="Picture 9">
            <a:extLst>
              <a:ext uri="{FF2B5EF4-FFF2-40B4-BE49-F238E27FC236}">
                <a16:creationId xmlns:a16="http://schemas.microsoft.com/office/drawing/2014/main" id="{FEF038A8-7FFC-4EEE-8532-387BFBB34008}"/>
              </a:ext>
            </a:extLst>
          </p:cNvPr>
          <p:cNvPicPr>
            <a:picLocks noChangeAspect="1"/>
          </p:cNvPicPr>
          <p:nvPr/>
        </p:nvPicPr>
        <p:blipFill>
          <a:blip r:embed="rId2"/>
          <a:stretch>
            <a:fillRect/>
          </a:stretch>
        </p:blipFill>
        <p:spPr>
          <a:xfrm>
            <a:off x="7059586" y="2568678"/>
            <a:ext cx="4214966" cy="860321"/>
          </a:xfrm>
          <a:prstGeom prst="rect">
            <a:avLst/>
          </a:prstGeom>
        </p:spPr>
      </p:pic>
      <p:sp>
        <p:nvSpPr>
          <p:cNvPr id="11" name="TextBox 10">
            <a:extLst>
              <a:ext uri="{FF2B5EF4-FFF2-40B4-BE49-F238E27FC236}">
                <a16:creationId xmlns:a16="http://schemas.microsoft.com/office/drawing/2014/main" id="{8645EBB6-D575-444C-A668-68D8EFF570F5}"/>
              </a:ext>
            </a:extLst>
          </p:cNvPr>
          <p:cNvSpPr txBox="1"/>
          <p:nvPr/>
        </p:nvSpPr>
        <p:spPr>
          <a:xfrm>
            <a:off x="7214534" y="3254478"/>
            <a:ext cx="4060018" cy="2800767"/>
          </a:xfrm>
          <a:prstGeom prst="rect">
            <a:avLst/>
          </a:prstGeom>
          <a:noFill/>
          <a:ln>
            <a:solidFill>
              <a:schemeClr val="accent1"/>
            </a:solidFill>
          </a:ln>
        </p:spPr>
        <p:txBody>
          <a:bodyPr wrap="square" rtlCol="0">
            <a:spAutoFit/>
          </a:bodyPr>
          <a:lstStyle/>
          <a:p>
            <a:r>
              <a:rPr lang="en-US" sz="2200" dirty="0"/>
              <a:t>Prepares and submits the annual CoC Program application to HUD for funding, applies for CoC Planning Grant and engages in planning activities designated by the CoC</a:t>
            </a:r>
          </a:p>
          <a:p>
            <a:endParaRPr lang="en-US" sz="2200" dirty="0"/>
          </a:p>
          <a:p>
            <a:endParaRPr lang="en-US" sz="2200" dirty="0"/>
          </a:p>
        </p:txBody>
      </p:sp>
    </p:spTree>
    <p:extLst>
      <p:ext uri="{BB962C8B-B14F-4D97-AF65-F5344CB8AC3E}">
        <p14:creationId xmlns:p14="http://schemas.microsoft.com/office/powerpoint/2010/main" val="224834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5D71-7D5E-4185-A238-AC42AB5E50B4}"/>
              </a:ext>
            </a:extLst>
          </p:cNvPr>
          <p:cNvSpPr>
            <a:spLocks noGrp="1"/>
          </p:cNvSpPr>
          <p:nvPr>
            <p:ph type="title"/>
          </p:nvPr>
        </p:nvSpPr>
        <p:spPr>
          <a:ln>
            <a:solidFill>
              <a:schemeClr val="accent1"/>
            </a:solidFill>
          </a:ln>
        </p:spPr>
        <p:txBody>
          <a:bodyPr/>
          <a:lstStyle/>
          <a:p>
            <a:r>
              <a:rPr lang="en-US" dirty="0"/>
              <a:t>Governance and the CoC</a:t>
            </a:r>
          </a:p>
        </p:txBody>
      </p:sp>
      <p:sp>
        <p:nvSpPr>
          <p:cNvPr id="3" name="TextBox 2">
            <a:extLst>
              <a:ext uri="{FF2B5EF4-FFF2-40B4-BE49-F238E27FC236}">
                <a16:creationId xmlns:a16="http://schemas.microsoft.com/office/drawing/2014/main" id="{2C5A2C3F-986B-4C46-81F4-0C0C776D0A50}"/>
              </a:ext>
            </a:extLst>
          </p:cNvPr>
          <p:cNvSpPr txBox="1"/>
          <p:nvPr/>
        </p:nvSpPr>
        <p:spPr>
          <a:xfrm>
            <a:off x="1203962" y="2404872"/>
            <a:ext cx="9601196" cy="3816429"/>
          </a:xfrm>
          <a:prstGeom prst="rect">
            <a:avLst/>
          </a:prstGeom>
          <a:noFill/>
          <a:ln>
            <a:solidFill>
              <a:schemeClr val="accent1"/>
            </a:solidFill>
          </a:ln>
        </p:spPr>
        <p:txBody>
          <a:bodyPr wrap="square" rtlCol="0">
            <a:spAutoFit/>
          </a:bodyPr>
          <a:lstStyle/>
          <a:p>
            <a:pPr marL="342900" indent="-342900">
              <a:buFont typeface="Arial" panose="020B0604020202020204" pitchFamily="34" charset="0"/>
              <a:buChar char="•"/>
            </a:pPr>
            <a:r>
              <a:rPr lang="en-US" sz="2200" dirty="0"/>
              <a:t>How does this all connect?</a:t>
            </a:r>
          </a:p>
          <a:p>
            <a:pPr marL="800100" lvl="1" indent="-342900">
              <a:buFont typeface="Arial" panose="020B0604020202020204" pitchFamily="34" charset="0"/>
              <a:buChar char="•"/>
            </a:pPr>
            <a:r>
              <a:rPr lang="en-US" sz="2200" dirty="0"/>
              <a:t>In the context of the Continuum of Care (CoC) program, Governance is the practice of providing oversight for the policy and interventions of the community's effort to prevent and end homelessness. </a:t>
            </a:r>
          </a:p>
          <a:p>
            <a:pPr marL="342900" indent="-342900">
              <a:buFont typeface="Arial" panose="020B0604020202020204" pitchFamily="34" charset="0"/>
              <a:buChar char="•"/>
            </a:pPr>
            <a:r>
              <a:rPr lang="en-US" sz="2200" dirty="0"/>
              <a:t>What are we required to do?</a:t>
            </a:r>
          </a:p>
          <a:p>
            <a:pPr marL="800100" lvl="1" indent="-342900">
              <a:buFont typeface="Arial" panose="020B0604020202020204" pitchFamily="34" charset="0"/>
              <a:buChar char="•"/>
            </a:pPr>
            <a:r>
              <a:rPr lang="en-US" sz="2200" dirty="0"/>
              <a:t>The CoC must create a governance charter which formally documents how responsibilities are assigned within the CoC, and explanations associated with how work will be conducted. </a:t>
            </a:r>
          </a:p>
          <a:p>
            <a:pPr marL="342900" indent="-342900">
              <a:buFont typeface="Arial" panose="020B0604020202020204" pitchFamily="34" charset="0"/>
              <a:buChar char="•"/>
            </a:pPr>
            <a:r>
              <a:rPr lang="en-US" sz="2200" dirty="0"/>
              <a:t>The right way?</a:t>
            </a:r>
          </a:p>
          <a:p>
            <a:pPr marL="800100" lvl="1" indent="-342900">
              <a:buFont typeface="Arial" panose="020B0604020202020204" pitchFamily="34" charset="0"/>
              <a:buChar char="•"/>
            </a:pPr>
            <a:r>
              <a:rPr lang="en-US" sz="2200" dirty="0"/>
              <a:t>There is no “one or right” way to govern a CoC aside from complying with the guidance outline in the CoC Program Interim Rule.</a:t>
            </a:r>
          </a:p>
        </p:txBody>
      </p:sp>
    </p:spTree>
    <p:extLst>
      <p:ext uri="{BB962C8B-B14F-4D97-AF65-F5344CB8AC3E}">
        <p14:creationId xmlns:p14="http://schemas.microsoft.com/office/powerpoint/2010/main" val="321182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BFEDE-497A-411C-91C6-DCD43D312C1E}"/>
              </a:ext>
            </a:extLst>
          </p:cNvPr>
          <p:cNvSpPr>
            <a:spLocks noGrp="1"/>
          </p:cNvSpPr>
          <p:nvPr>
            <p:ph type="title"/>
          </p:nvPr>
        </p:nvSpPr>
        <p:spPr>
          <a:ln>
            <a:solidFill>
              <a:schemeClr val="accent1"/>
            </a:solidFill>
          </a:ln>
        </p:spPr>
        <p:txBody>
          <a:bodyPr/>
          <a:lstStyle/>
          <a:p>
            <a:r>
              <a:rPr lang="en-US" dirty="0"/>
              <a:t>What is Governance?</a:t>
            </a:r>
          </a:p>
        </p:txBody>
      </p:sp>
      <p:pic>
        <p:nvPicPr>
          <p:cNvPr id="14" name="Content Placeholder 13" descr="A group of multi colored wooden stick figures">
            <a:extLst>
              <a:ext uri="{FF2B5EF4-FFF2-40B4-BE49-F238E27FC236}">
                <a16:creationId xmlns:a16="http://schemas.microsoft.com/office/drawing/2014/main" id="{A4387982-AED8-4401-8965-621F0BEA78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95400" y="2499918"/>
            <a:ext cx="4451059" cy="3375419"/>
          </a:xfrm>
          <a:ln>
            <a:solidFill>
              <a:schemeClr val="accent1"/>
            </a:solidFill>
          </a:ln>
        </p:spPr>
      </p:pic>
      <p:pic>
        <p:nvPicPr>
          <p:cNvPr id="12" name="Content Placeholder 11">
            <a:extLst>
              <a:ext uri="{FF2B5EF4-FFF2-40B4-BE49-F238E27FC236}">
                <a16:creationId xmlns:a16="http://schemas.microsoft.com/office/drawing/2014/main" id="{24367774-C99E-41AF-A4F1-8E2887B080E6}"/>
              </a:ext>
            </a:extLst>
          </p:cNvPr>
          <p:cNvPicPr>
            <a:picLocks noGrp="1" noChangeAspect="1"/>
          </p:cNvPicPr>
          <p:nvPr>
            <p:ph sz="quarter" idx="4"/>
          </p:nvPr>
        </p:nvPicPr>
        <p:blipFill>
          <a:blip r:embed="rId3"/>
          <a:stretch>
            <a:fillRect/>
          </a:stretch>
        </p:blipFill>
        <p:spPr>
          <a:xfrm>
            <a:off x="6178298" y="2499919"/>
            <a:ext cx="4718300" cy="3375419"/>
          </a:xfrm>
          <a:ln>
            <a:solidFill>
              <a:schemeClr val="accent1"/>
            </a:solidFill>
          </a:ln>
        </p:spPr>
      </p:pic>
    </p:spTree>
    <p:extLst>
      <p:ext uri="{BB962C8B-B14F-4D97-AF65-F5344CB8AC3E}">
        <p14:creationId xmlns:p14="http://schemas.microsoft.com/office/powerpoint/2010/main" val="240336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D1FD-C672-46A6-82E4-8705AE3013C2}"/>
              </a:ext>
            </a:extLst>
          </p:cNvPr>
          <p:cNvSpPr>
            <a:spLocks noGrp="1"/>
          </p:cNvSpPr>
          <p:nvPr>
            <p:ph type="title"/>
          </p:nvPr>
        </p:nvSpPr>
        <p:spPr>
          <a:ln>
            <a:solidFill>
              <a:schemeClr val="accent1"/>
            </a:solidFill>
          </a:ln>
        </p:spPr>
        <p:txBody>
          <a:bodyPr/>
          <a:lstStyle/>
          <a:p>
            <a:r>
              <a:rPr lang="en-US" dirty="0"/>
              <a:t>Governance Requirements</a:t>
            </a:r>
          </a:p>
        </p:txBody>
      </p:sp>
      <p:graphicFrame>
        <p:nvGraphicFramePr>
          <p:cNvPr id="3" name="Table 3">
            <a:extLst>
              <a:ext uri="{FF2B5EF4-FFF2-40B4-BE49-F238E27FC236}">
                <a16:creationId xmlns:a16="http://schemas.microsoft.com/office/drawing/2014/main" id="{70CA7731-E7B2-4316-B8CB-5E66738B1468}"/>
              </a:ext>
            </a:extLst>
          </p:cNvPr>
          <p:cNvGraphicFramePr>
            <a:graphicFrameLocks noGrp="1"/>
          </p:cNvGraphicFramePr>
          <p:nvPr>
            <p:extLst>
              <p:ext uri="{D42A27DB-BD31-4B8C-83A1-F6EECF244321}">
                <p14:modId xmlns:p14="http://schemas.microsoft.com/office/powerpoint/2010/main" val="2647135056"/>
              </p:ext>
            </p:extLst>
          </p:nvPr>
        </p:nvGraphicFramePr>
        <p:xfrm>
          <a:off x="1409350" y="2407640"/>
          <a:ext cx="9378892" cy="3804891"/>
        </p:xfrm>
        <a:graphic>
          <a:graphicData uri="http://schemas.openxmlformats.org/drawingml/2006/table">
            <a:tbl>
              <a:tblPr firstRow="1" bandRow="1">
                <a:tableStyleId>{5C22544A-7EE6-4342-B048-85BDC9FD1C3A}</a:tableStyleId>
              </a:tblPr>
              <a:tblGrid>
                <a:gridCol w="2969703">
                  <a:extLst>
                    <a:ext uri="{9D8B030D-6E8A-4147-A177-3AD203B41FA5}">
                      <a16:colId xmlns:a16="http://schemas.microsoft.com/office/drawing/2014/main" val="642814895"/>
                    </a:ext>
                  </a:extLst>
                </a:gridCol>
                <a:gridCol w="6409189">
                  <a:extLst>
                    <a:ext uri="{9D8B030D-6E8A-4147-A177-3AD203B41FA5}">
                      <a16:colId xmlns:a16="http://schemas.microsoft.com/office/drawing/2014/main" val="3827831168"/>
                    </a:ext>
                  </a:extLst>
                </a:gridCol>
              </a:tblGrid>
              <a:tr h="536777">
                <a:tc>
                  <a:txBody>
                    <a:bodyPr/>
                    <a:lstStyle/>
                    <a:p>
                      <a:pPr algn="ctr"/>
                      <a:r>
                        <a:rPr lang="en-US" dirty="0"/>
                        <a:t>Include</a:t>
                      </a:r>
                    </a:p>
                  </a:txBody>
                  <a:tcPr/>
                </a:tc>
                <a:tc>
                  <a:txBody>
                    <a:bodyPr/>
                    <a:lstStyle/>
                    <a:p>
                      <a:endParaRPr lang="en-US" dirty="0"/>
                    </a:p>
                  </a:txBody>
                  <a:tcPr/>
                </a:tc>
                <a:extLst>
                  <a:ext uri="{0D108BD9-81ED-4DB2-BD59-A6C34878D82A}">
                    <a16:rowId xmlns:a16="http://schemas.microsoft.com/office/drawing/2014/main" val="2808700369"/>
                  </a:ext>
                </a:extLst>
              </a:tr>
              <a:tr h="628928">
                <a:tc>
                  <a:txBody>
                    <a:bodyPr/>
                    <a:lstStyle/>
                    <a:p>
                      <a:pPr algn="ctr"/>
                      <a:r>
                        <a:rPr lang="en-US" dirty="0"/>
                        <a:t>Invite</a:t>
                      </a:r>
                    </a:p>
                  </a:txBody>
                  <a:tcPr/>
                </a:tc>
                <a:tc>
                  <a:txBody>
                    <a:bodyPr/>
                    <a:lstStyle/>
                    <a:p>
                      <a:r>
                        <a:rPr lang="en-US" dirty="0"/>
                        <a:t>New members annually</a:t>
                      </a:r>
                    </a:p>
                    <a:p>
                      <a:endParaRPr lang="en-US" dirty="0"/>
                    </a:p>
                  </a:txBody>
                  <a:tcPr/>
                </a:tc>
                <a:extLst>
                  <a:ext uri="{0D108BD9-81ED-4DB2-BD59-A6C34878D82A}">
                    <a16:rowId xmlns:a16="http://schemas.microsoft.com/office/drawing/2014/main" val="1750756901"/>
                  </a:ext>
                </a:extLst>
              </a:tr>
              <a:tr h="536777">
                <a:tc>
                  <a:txBody>
                    <a:bodyPr/>
                    <a:lstStyle/>
                    <a:p>
                      <a:pPr algn="ctr"/>
                      <a:r>
                        <a:rPr lang="en-US" dirty="0"/>
                        <a:t>Hold</a:t>
                      </a:r>
                    </a:p>
                  </a:txBody>
                  <a:tcPr/>
                </a:tc>
                <a:tc>
                  <a:txBody>
                    <a:bodyPr/>
                    <a:lstStyle/>
                    <a:p>
                      <a:r>
                        <a:rPr lang="en-US" dirty="0"/>
                        <a:t>Meetings of the full CoC at least twice a year</a:t>
                      </a:r>
                    </a:p>
                  </a:txBody>
                  <a:tcPr/>
                </a:tc>
                <a:extLst>
                  <a:ext uri="{0D108BD9-81ED-4DB2-BD59-A6C34878D82A}">
                    <a16:rowId xmlns:a16="http://schemas.microsoft.com/office/drawing/2014/main" val="1964999304"/>
                  </a:ext>
                </a:extLst>
              </a:tr>
              <a:tr h="898469">
                <a:tc>
                  <a:txBody>
                    <a:bodyPr/>
                    <a:lstStyle/>
                    <a:p>
                      <a:pPr algn="ctr"/>
                      <a:r>
                        <a:rPr lang="en-US" dirty="0"/>
                        <a:t>Adopt</a:t>
                      </a:r>
                    </a:p>
                  </a:txBody>
                  <a:tcPr/>
                </a:tc>
                <a:tc>
                  <a:txBody>
                    <a:bodyPr/>
                    <a:lstStyle/>
                    <a:p>
                      <a:r>
                        <a:rPr lang="en-US" dirty="0"/>
                        <a:t>Board selection process review, update and/or approved once every 5 years, evidence required for designating a single HMIS for the Continuum.</a:t>
                      </a:r>
                    </a:p>
                  </a:txBody>
                  <a:tcPr/>
                </a:tc>
                <a:extLst>
                  <a:ext uri="{0D108BD9-81ED-4DB2-BD59-A6C34878D82A}">
                    <a16:rowId xmlns:a16="http://schemas.microsoft.com/office/drawing/2014/main" val="1001564667"/>
                  </a:ext>
                </a:extLst>
              </a:tr>
              <a:tr h="536777">
                <a:tc>
                  <a:txBody>
                    <a:bodyPr/>
                    <a:lstStyle/>
                    <a:p>
                      <a:pPr algn="ctr"/>
                      <a:r>
                        <a:rPr lang="en-US" dirty="0"/>
                        <a:t>Appoint</a:t>
                      </a:r>
                    </a:p>
                  </a:txBody>
                  <a:tcPr/>
                </a:tc>
                <a:tc>
                  <a:txBody>
                    <a:bodyPr/>
                    <a:lstStyle/>
                    <a:p>
                      <a:r>
                        <a:rPr lang="en-US" dirty="0"/>
                        <a:t>Committees and workgroups</a:t>
                      </a:r>
                    </a:p>
                  </a:txBody>
                  <a:tcPr/>
                </a:tc>
                <a:extLst>
                  <a:ext uri="{0D108BD9-81ED-4DB2-BD59-A6C34878D82A}">
                    <a16:rowId xmlns:a16="http://schemas.microsoft.com/office/drawing/2014/main" val="2406542880"/>
                  </a:ext>
                </a:extLst>
              </a:tr>
              <a:tr h="628928">
                <a:tc>
                  <a:txBody>
                    <a:bodyPr/>
                    <a:lstStyle/>
                    <a:p>
                      <a:pPr algn="ctr"/>
                      <a:r>
                        <a:rPr lang="en-US" dirty="0"/>
                        <a:t>Update</a:t>
                      </a:r>
                    </a:p>
                  </a:txBody>
                  <a:tcPr/>
                </a:tc>
                <a:tc>
                  <a:txBody>
                    <a:bodyPr/>
                    <a:lstStyle/>
                    <a:p>
                      <a:r>
                        <a:rPr lang="en-US" dirty="0"/>
                        <a:t>Annually update governance charter in coordination with the Collaborative Applicant and HMIS Lead</a:t>
                      </a:r>
                    </a:p>
                  </a:txBody>
                  <a:tcPr/>
                </a:tc>
                <a:extLst>
                  <a:ext uri="{0D108BD9-81ED-4DB2-BD59-A6C34878D82A}">
                    <a16:rowId xmlns:a16="http://schemas.microsoft.com/office/drawing/2014/main" val="2986124350"/>
                  </a:ext>
                </a:extLst>
              </a:tr>
            </a:tbl>
          </a:graphicData>
        </a:graphic>
      </p:graphicFrame>
    </p:spTree>
    <p:extLst>
      <p:ext uri="{BB962C8B-B14F-4D97-AF65-F5344CB8AC3E}">
        <p14:creationId xmlns:p14="http://schemas.microsoft.com/office/powerpoint/2010/main" val="28108710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1077</TotalTime>
  <Words>1254</Words>
  <Application>Microsoft Office PowerPoint</Application>
  <PresentationFormat>Widescreen</PresentationFormat>
  <Paragraphs>140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Garamond</vt:lpstr>
      <vt:lpstr>Wingdings</vt:lpstr>
      <vt:lpstr>Organic</vt:lpstr>
      <vt:lpstr>PowerPoint Presentation</vt:lpstr>
      <vt:lpstr>PowerPoint Presentation</vt:lpstr>
      <vt:lpstr>Key Terms</vt:lpstr>
      <vt:lpstr>CoC Definition </vt:lpstr>
      <vt:lpstr>CoC Program Interim Rule 24 CFR 578 Requires:</vt:lpstr>
      <vt:lpstr>CoC Roles and Responsibilities</vt:lpstr>
      <vt:lpstr>Governance and the CoC</vt:lpstr>
      <vt:lpstr>What is Governance?</vt:lpstr>
      <vt:lpstr>Governance Requirements</vt:lpstr>
      <vt:lpstr>Governance Charter</vt:lpstr>
      <vt:lpstr>CoC Governance Structure</vt:lpstr>
      <vt:lpstr>Governance </vt:lpstr>
      <vt:lpstr>Governance </vt:lpstr>
      <vt:lpstr>Governance </vt:lpstr>
      <vt:lpstr>Governance </vt:lpstr>
      <vt:lpstr>Things To Consider</vt:lpstr>
      <vt:lpstr>Next Steps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Continuum of Care</dc:title>
  <dc:creator>Chanita Jackson</dc:creator>
  <cp:lastModifiedBy>Chanita Jackson</cp:lastModifiedBy>
  <cp:revision>65</cp:revision>
  <dcterms:created xsi:type="dcterms:W3CDTF">2024-04-04T15:53:48Z</dcterms:created>
  <dcterms:modified xsi:type="dcterms:W3CDTF">2024-05-14T18:48:13Z</dcterms:modified>
</cp:coreProperties>
</file>