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0" r:id="rId4"/>
    <p:sldId id="258" r:id="rId5"/>
    <p:sldId id="271" r:id="rId6"/>
    <p:sldId id="279" r:id="rId7"/>
    <p:sldId id="272" r:id="rId8"/>
    <p:sldId id="264" r:id="rId9"/>
    <p:sldId id="273" r:id="rId10"/>
    <p:sldId id="265" r:id="rId11"/>
    <p:sldId id="274" r:id="rId12"/>
    <p:sldId id="266" r:id="rId13"/>
    <p:sldId id="275" r:id="rId14"/>
    <p:sldId id="267" r:id="rId15"/>
    <p:sldId id="276" r:id="rId16"/>
    <p:sldId id="268" r:id="rId17"/>
    <p:sldId id="277" r:id="rId18"/>
    <p:sldId id="269" r:id="rId19"/>
    <p:sldId id="278" r:id="rId20"/>
    <p:sldId id="259" r:id="rId21"/>
    <p:sldId id="26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1166" y="2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94E9B6C-BED1-420E-B560-166839911BF1}"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A620A0CA-CDF3-4000-BB4A-8B7E51557B09}">
      <dgm:prSet/>
      <dgm:spPr/>
      <dgm:t>
        <a:bodyPr/>
        <a:lstStyle/>
        <a:p>
          <a:r>
            <a:rPr lang="en-US" dirty="0"/>
            <a:t>Builds upon HHAP 5 Plans; includes Key Actions to Address System Performance Measures</a:t>
          </a:r>
        </a:p>
      </dgm:t>
    </dgm:pt>
    <dgm:pt modelId="{14EB2807-2870-4ED2-9356-F947443183BF}" type="parTrans" cxnId="{47503311-4BE3-4740-A851-A7477CE09B52}">
      <dgm:prSet/>
      <dgm:spPr/>
      <dgm:t>
        <a:bodyPr/>
        <a:lstStyle/>
        <a:p>
          <a:endParaRPr lang="en-US"/>
        </a:p>
      </dgm:t>
    </dgm:pt>
    <dgm:pt modelId="{C261DE0B-13A3-47C0-8A4A-0D26D586077E}" type="sibTrans" cxnId="{47503311-4BE3-4740-A851-A7477CE09B52}">
      <dgm:prSet/>
      <dgm:spPr/>
      <dgm:t>
        <a:bodyPr/>
        <a:lstStyle/>
        <a:p>
          <a:endParaRPr lang="en-US"/>
        </a:p>
      </dgm:t>
    </dgm:pt>
    <dgm:pt modelId="{0FEE8BAC-0613-410E-9A9B-7AB389E3F8AA}">
      <dgm:prSet/>
      <dgm:spPr>
        <a:solidFill>
          <a:srgbClr val="C00000"/>
        </a:solidFill>
      </dgm:spPr>
      <dgm:t>
        <a:bodyPr/>
        <a:lstStyle/>
        <a:p>
          <a:r>
            <a:rPr lang="en-US" dirty="0"/>
            <a:t>Jurisdictions expected to plan for all future housing needs and follow State housing laws</a:t>
          </a:r>
        </a:p>
      </dgm:t>
    </dgm:pt>
    <dgm:pt modelId="{740770F6-00F4-4244-9E10-88BD491B9D00}" type="parTrans" cxnId="{69BFB40B-C443-4990-A5D7-FFA71767B45B}">
      <dgm:prSet/>
      <dgm:spPr/>
      <dgm:t>
        <a:bodyPr/>
        <a:lstStyle/>
        <a:p>
          <a:endParaRPr lang="en-US"/>
        </a:p>
      </dgm:t>
    </dgm:pt>
    <dgm:pt modelId="{061F3A29-7727-4C3F-A833-AB5A11E5BAFC}" type="sibTrans" cxnId="{69BFB40B-C443-4990-A5D7-FFA71767B45B}">
      <dgm:prSet/>
      <dgm:spPr/>
      <dgm:t>
        <a:bodyPr/>
        <a:lstStyle/>
        <a:p>
          <a:endParaRPr lang="en-US"/>
        </a:p>
      </dgm:t>
    </dgm:pt>
    <dgm:pt modelId="{59CE74A8-524F-46C3-92B2-394E4C547209}">
      <dgm:prSet/>
      <dgm:spPr/>
      <dgm:t>
        <a:bodyPr/>
        <a:lstStyle/>
        <a:p>
          <a:r>
            <a:rPr lang="en-US" dirty="0"/>
            <a:t>HHAP 6 funds to be prioritized for housing solutions, especially permanent housing</a:t>
          </a:r>
        </a:p>
      </dgm:t>
    </dgm:pt>
    <dgm:pt modelId="{CAF3A0DF-6FB4-43FA-924D-997A10D7C0B3}" type="parTrans" cxnId="{8EAC5D67-45E7-415F-AA5D-4A9B3FACFEC9}">
      <dgm:prSet/>
      <dgm:spPr/>
      <dgm:t>
        <a:bodyPr/>
        <a:lstStyle/>
        <a:p>
          <a:endParaRPr lang="en-US"/>
        </a:p>
      </dgm:t>
    </dgm:pt>
    <dgm:pt modelId="{E7F37776-06BE-40D8-89E6-16D641E3751B}" type="sibTrans" cxnId="{8EAC5D67-45E7-415F-AA5D-4A9B3FACFEC9}">
      <dgm:prSet/>
      <dgm:spPr/>
      <dgm:t>
        <a:bodyPr/>
        <a:lstStyle/>
        <a:p>
          <a:endParaRPr lang="en-US"/>
        </a:p>
      </dgm:t>
    </dgm:pt>
    <dgm:pt modelId="{1E699C0E-3879-4B0C-A061-5B73D30F29E3}">
      <dgm:prSet/>
      <dgm:spPr/>
      <dgm:t>
        <a:bodyPr/>
        <a:lstStyle/>
        <a:p>
          <a:r>
            <a:rPr lang="en-US" dirty="0"/>
            <a:t>By focusing on housing, the State wants jurisdictions addressing unsheltered homelessness</a:t>
          </a:r>
        </a:p>
      </dgm:t>
    </dgm:pt>
    <dgm:pt modelId="{FA7A1081-9BF6-4935-9F80-2C3BDCD1B22E}" type="parTrans" cxnId="{15901F44-884A-4BDE-BE49-35E73D956FEF}">
      <dgm:prSet/>
      <dgm:spPr/>
      <dgm:t>
        <a:bodyPr/>
        <a:lstStyle/>
        <a:p>
          <a:endParaRPr lang="en-US"/>
        </a:p>
      </dgm:t>
    </dgm:pt>
    <dgm:pt modelId="{0EECA12B-CC60-45AC-A717-F69CB05BF381}" type="sibTrans" cxnId="{15901F44-884A-4BDE-BE49-35E73D956FEF}">
      <dgm:prSet/>
      <dgm:spPr/>
      <dgm:t>
        <a:bodyPr/>
        <a:lstStyle/>
        <a:p>
          <a:endParaRPr lang="en-US"/>
        </a:p>
      </dgm:t>
    </dgm:pt>
    <dgm:pt modelId="{EDBB68BE-0CF9-4424-8B9B-4A99D5F54021}" type="pres">
      <dgm:prSet presAssocID="{794E9B6C-BED1-420E-B560-166839911BF1}" presName="linear" presStyleCnt="0">
        <dgm:presLayoutVars>
          <dgm:animLvl val="lvl"/>
          <dgm:resizeHandles val="exact"/>
        </dgm:presLayoutVars>
      </dgm:prSet>
      <dgm:spPr/>
    </dgm:pt>
    <dgm:pt modelId="{56832CC5-46FD-4B86-90EB-32CE7B54EDF0}" type="pres">
      <dgm:prSet presAssocID="{A620A0CA-CDF3-4000-BB4A-8B7E51557B09}" presName="parentText" presStyleLbl="node1" presStyleIdx="0" presStyleCnt="4">
        <dgm:presLayoutVars>
          <dgm:chMax val="0"/>
          <dgm:bulletEnabled val="1"/>
        </dgm:presLayoutVars>
      </dgm:prSet>
      <dgm:spPr/>
    </dgm:pt>
    <dgm:pt modelId="{D1BFB0DE-9657-49B4-AC3D-2D830169E559}" type="pres">
      <dgm:prSet presAssocID="{C261DE0B-13A3-47C0-8A4A-0D26D586077E}" presName="spacer" presStyleCnt="0"/>
      <dgm:spPr/>
    </dgm:pt>
    <dgm:pt modelId="{512268A2-A5EF-4901-AB49-5A0F6945ABCC}" type="pres">
      <dgm:prSet presAssocID="{0FEE8BAC-0613-410E-9A9B-7AB389E3F8AA}" presName="parentText" presStyleLbl="node1" presStyleIdx="1" presStyleCnt="4">
        <dgm:presLayoutVars>
          <dgm:chMax val="0"/>
          <dgm:bulletEnabled val="1"/>
        </dgm:presLayoutVars>
      </dgm:prSet>
      <dgm:spPr/>
    </dgm:pt>
    <dgm:pt modelId="{BFCB86FB-57F0-4FCA-99D3-7AA9B56883C7}" type="pres">
      <dgm:prSet presAssocID="{061F3A29-7727-4C3F-A833-AB5A11E5BAFC}" presName="spacer" presStyleCnt="0"/>
      <dgm:spPr/>
    </dgm:pt>
    <dgm:pt modelId="{72C0A5AA-7715-4021-A986-1B517974F8DB}" type="pres">
      <dgm:prSet presAssocID="{59CE74A8-524F-46C3-92B2-394E4C547209}" presName="parentText" presStyleLbl="node1" presStyleIdx="2" presStyleCnt="4">
        <dgm:presLayoutVars>
          <dgm:chMax val="0"/>
          <dgm:bulletEnabled val="1"/>
        </dgm:presLayoutVars>
      </dgm:prSet>
      <dgm:spPr/>
    </dgm:pt>
    <dgm:pt modelId="{432F61BE-0C26-4824-A61E-731DD07988AB}" type="pres">
      <dgm:prSet presAssocID="{E7F37776-06BE-40D8-89E6-16D641E3751B}" presName="spacer" presStyleCnt="0"/>
      <dgm:spPr/>
    </dgm:pt>
    <dgm:pt modelId="{B41BF03F-12FF-4432-8304-422527304142}" type="pres">
      <dgm:prSet presAssocID="{1E699C0E-3879-4B0C-A061-5B73D30F29E3}" presName="parentText" presStyleLbl="node1" presStyleIdx="3" presStyleCnt="4">
        <dgm:presLayoutVars>
          <dgm:chMax val="0"/>
          <dgm:bulletEnabled val="1"/>
        </dgm:presLayoutVars>
      </dgm:prSet>
      <dgm:spPr/>
    </dgm:pt>
  </dgm:ptLst>
  <dgm:cxnLst>
    <dgm:cxn modelId="{69BFB40B-C443-4990-A5D7-FFA71767B45B}" srcId="{794E9B6C-BED1-420E-B560-166839911BF1}" destId="{0FEE8BAC-0613-410E-9A9B-7AB389E3F8AA}" srcOrd="1" destOrd="0" parTransId="{740770F6-00F4-4244-9E10-88BD491B9D00}" sibTransId="{061F3A29-7727-4C3F-A833-AB5A11E5BAFC}"/>
    <dgm:cxn modelId="{47503311-4BE3-4740-A851-A7477CE09B52}" srcId="{794E9B6C-BED1-420E-B560-166839911BF1}" destId="{A620A0CA-CDF3-4000-BB4A-8B7E51557B09}" srcOrd="0" destOrd="0" parTransId="{14EB2807-2870-4ED2-9356-F947443183BF}" sibTransId="{C261DE0B-13A3-47C0-8A4A-0D26D586077E}"/>
    <dgm:cxn modelId="{7BE2492E-3E4E-4C6C-A1DD-7569CE0D47E3}" type="presOf" srcId="{794E9B6C-BED1-420E-B560-166839911BF1}" destId="{EDBB68BE-0CF9-4424-8B9B-4A99D5F54021}" srcOrd="0" destOrd="0" presId="urn:microsoft.com/office/officeart/2005/8/layout/vList2"/>
    <dgm:cxn modelId="{15901F44-884A-4BDE-BE49-35E73D956FEF}" srcId="{794E9B6C-BED1-420E-B560-166839911BF1}" destId="{1E699C0E-3879-4B0C-A061-5B73D30F29E3}" srcOrd="3" destOrd="0" parTransId="{FA7A1081-9BF6-4935-9F80-2C3BDCD1B22E}" sibTransId="{0EECA12B-CC60-45AC-A717-F69CB05BF381}"/>
    <dgm:cxn modelId="{8EAC5D67-45E7-415F-AA5D-4A9B3FACFEC9}" srcId="{794E9B6C-BED1-420E-B560-166839911BF1}" destId="{59CE74A8-524F-46C3-92B2-394E4C547209}" srcOrd="2" destOrd="0" parTransId="{CAF3A0DF-6FB4-43FA-924D-997A10D7C0B3}" sibTransId="{E7F37776-06BE-40D8-89E6-16D641E3751B}"/>
    <dgm:cxn modelId="{6DAB8A8E-5A7D-4F99-A82C-DE85459723AA}" type="presOf" srcId="{A620A0CA-CDF3-4000-BB4A-8B7E51557B09}" destId="{56832CC5-46FD-4B86-90EB-32CE7B54EDF0}" srcOrd="0" destOrd="0" presId="urn:microsoft.com/office/officeart/2005/8/layout/vList2"/>
    <dgm:cxn modelId="{136A92DE-251F-42A2-83DC-583EDB31A7F4}" type="presOf" srcId="{1E699C0E-3879-4B0C-A061-5B73D30F29E3}" destId="{B41BF03F-12FF-4432-8304-422527304142}" srcOrd="0" destOrd="0" presId="urn:microsoft.com/office/officeart/2005/8/layout/vList2"/>
    <dgm:cxn modelId="{56482DE3-62B4-4FB8-B63F-41298C490444}" type="presOf" srcId="{0FEE8BAC-0613-410E-9A9B-7AB389E3F8AA}" destId="{512268A2-A5EF-4901-AB49-5A0F6945ABCC}" srcOrd="0" destOrd="0" presId="urn:microsoft.com/office/officeart/2005/8/layout/vList2"/>
    <dgm:cxn modelId="{48B2E2E8-BCEF-4F69-9DE4-FEDB4EB60801}" type="presOf" srcId="{59CE74A8-524F-46C3-92B2-394E4C547209}" destId="{72C0A5AA-7715-4021-A986-1B517974F8DB}" srcOrd="0" destOrd="0" presId="urn:microsoft.com/office/officeart/2005/8/layout/vList2"/>
    <dgm:cxn modelId="{29C0E281-24A5-4C1F-9E43-2420C9CB9A5B}" type="presParOf" srcId="{EDBB68BE-0CF9-4424-8B9B-4A99D5F54021}" destId="{56832CC5-46FD-4B86-90EB-32CE7B54EDF0}" srcOrd="0" destOrd="0" presId="urn:microsoft.com/office/officeart/2005/8/layout/vList2"/>
    <dgm:cxn modelId="{408F79E7-FF0B-447C-8E3D-12429E5BE50D}" type="presParOf" srcId="{EDBB68BE-0CF9-4424-8B9B-4A99D5F54021}" destId="{D1BFB0DE-9657-49B4-AC3D-2D830169E559}" srcOrd="1" destOrd="0" presId="urn:microsoft.com/office/officeart/2005/8/layout/vList2"/>
    <dgm:cxn modelId="{12B3A568-5DB3-4E1A-AF40-08C9F406538F}" type="presParOf" srcId="{EDBB68BE-0CF9-4424-8B9B-4A99D5F54021}" destId="{512268A2-A5EF-4901-AB49-5A0F6945ABCC}" srcOrd="2" destOrd="0" presId="urn:microsoft.com/office/officeart/2005/8/layout/vList2"/>
    <dgm:cxn modelId="{2D1A8465-4FDF-41F6-8A72-947CE2041068}" type="presParOf" srcId="{EDBB68BE-0CF9-4424-8B9B-4A99D5F54021}" destId="{BFCB86FB-57F0-4FCA-99D3-7AA9B56883C7}" srcOrd="3" destOrd="0" presId="urn:microsoft.com/office/officeart/2005/8/layout/vList2"/>
    <dgm:cxn modelId="{C3CC36AD-A8CF-4540-8B49-5AB21272DD9F}" type="presParOf" srcId="{EDBB68BE-0CF9-4424-8B9B-4A99D5F54021}" destId="{72C0A5AA-7715-4021-A986-1B517974F8DB}" srcOrd="4" destOrd="0" presId="urn:microsoft.com/office/officeart/2005/8/layout/vList2"/>
    <dgm:cxn modelId="{7DDBEFCF-6FB2-497B-92A5-46F288F8BD85}" type="presParOf" srcId="{EDBB68BE-0CF9-4424-8B9B-4A99D5F54021}" destId="{432F61BE-0C26-4824-A61E-731DD07988AB}" srcOrd="5" destOrd="0" presId="urn:microsoft.com/office/officeart/2005/8/layout/vList2"/>
    <dgm:cxn modelId="{17FAEB34-4A0E-461A-BD09-6EE4B3793605}" type="presParOf" srcId="{EDBB68BE-0CF9-4424-8B9B-4A99D5F54021}" destId="{B41BF03F-12FF-4432-8304-422527304142}"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794E9B6C-BED1-420E-B560-166839911BF1}" type="doc">
      <dgm:prSet loTypeId="urn:microsoft.com/office/officeart/2005/8/layout/default" loCatId="list" qsTypeId="urn:microsoft.com/office/officeart/2005/8/quickstyle/simple4" qsCatId="simple" csTypeId="urn:microsoft.com/office/officeart/2005/8/colors/colorful2" csCatId="colorful" phldr="1"/>
      <dgm:spPr/>
      <dgm:t>
        <a:bodyPr/>
        <a:lstStyle/>
        <a:p>
          <a:endParaRPr lang="en-US"/>
        </a:p>
      </dgm:t>
    </dgm:pt>
    <dgm:pt modelId="{859B7944-038A-4D36-9ACD-BBEAA1BDF82B}">
      <dgm:prSet custT="1"/>
      <dgm:spPr/>
      <dgm:t>
        <a:bodyPr/>
        <a:lstStyle/>
        <a:p>
          <a:r>
            <a:rPr lang="en-US" sz="2400" dirty="0"/>
            <a:t>CoC: Implement CoC Equity Committee</a:t>
          </a:r>
        </a:p>
      </dgm:t>
    </dgm:pt>
    <dgm:pt modelId="{92FD4391-1AA9-49D7-B2A3-E8C45E1FDDAC}" type="parTrans" cxnId="{90BD8C6A-C245-4F6F-96C5-309D871C1548}">
      <dgm:prSet/>
      <dgm:spPr/>
      <dgm:t>
        <a:bodyPr/>
        <a:lstStyle/>
        <a:p>
          <a:endParaRPr lang="en-US"/>
        </a:p>
      </dgm:t>
    </dgm:pt>
    <dgm:pt modelId="{2FD40138-72D1-470A-BE9D-74FEA7C29204}" type="sibTrans" cxnId="{90BD8C6A-C245-4F6F-96C5-309D871C1548}">
      <dgm:prSet/>
      <dgm:spPr/>
      <dgm:t>
        <a:bodyPr/>
        <a:lstStyle/>
        <a:p>
          <a:endParaRPr lang="en-US"/>
        </a:p>
      </dgm:t>
    </dgm:pt>
    <dgm:pt modelId="{7BD942E1-7A2D-4F3F-A57C-2CC2466BDE10}">
      <dgm:prSet/>
      <dgm:spPr>
        <a:solidFill>
          <a:srgbClr val="C00000"/>
        </a:solidFill>
      </dgm:spPr>
      <dgm:t>
        <a:bodyPr/>
        <a:lstStyle/>
        <a:p>
          <a:pPr>
            <a:buNone/>
          </a:pPr>
          <a:r>
            <a:rPr lang="en-US" dirty="0"/>
            <a:t>CoC: Establish training partnerships with tribal agencies and local Cultural Competence Behavioral Health Committees to deliver DEI training to CoC members</a:t>
          </a:r>
        </a:p>
      </dgm:t>
    </dgm:pt>
    <dgm:pt modelId="{98784E9C-8A12-479A-8F53-7DFBAD0EFB49}" type="parTrans" cxnId="{853FDEBA-0D60-4319-81CE-71336020E4D3}">
      <dgm:prSet/>
      <dgm:spPr/>
      <dgm:t>
        <a:bodyPr/>
        <a:lstStyle/>
        <a:p>
          <a:endParaRPr lang="en-US"/>
        </a:p>
      </dgm:t>
    </dgm:pt>
    <dgm:pt modelId="{18EFA4D3-3B32-44DA-B5F3-613FA1983E2E}" type="sibTrans" cxnId="{853FDEBA-0D60-4319-81CE-71336020E4D3}">
      <dgm:prSet/>
      <dgm:spPr/>
      <dgm:t>
        <a:bodyPr/>
        <a:lstStyle/>
        <a:p>
          <a:endParaRPr lang="en-US"/>
        </a:p>
      </dgm:t>
    </dgm:pt>
    <dgm:pt modelId="{458708E1-397C-479B-AC46-1FF4254860A9}">
      <dgm:prSet custT="1"/>
      <dgm:spPr/>
      <dgm:t>
        <a:bodyPr/>
        <a:lstStyle/>
        <a:p>
          <a:pPr>
            <a:buNone/>
          </a:pPr>
          <a:r>
            <a:rPr lang="en-US" sz="2400" dirty="0"/>
            <a:t>CoC:  Improve data collection to ensure tribal programs are included in HMIS</a:t>
          </a:r>
        </a:p>
      </dgm:t>
    </dgm:pt>
    <dgm:pt modelId="{3ACF021F-818C-4019-9B0A-3285762C223D}" type="parTrans" cxnId="{D06B995F-703B-4E71-B8EE-EBF717AA0023}">
      <dgm:prSet/>
      <dgm:spPr/>
      <dgm:t>
        <a:bodyPr/>
        <a:lstStyle/>
        <a:p>
          <a:endParaRPr lang="en-US"/>
        </a:p>
      </dgm:t>
    </dgm:pt>
    <dgm:pt modelId="{082E670E-6B25-4722-8E49-3CFDF416B7C6}" type="sibTrans" cxnId="{D06B995F-703B-4E71-B8EE-EBF717AA0023}">
      <dgm:prSet/>
      <dgm:spPr/>
      <dgm:t>
        <a:bodyPr/>
        <a:lstStyle/>
        <a:p>
          <a:endParaRPr lang="en-US"/>
        </a:p>
      </dgm:t>
    </dgm:pt>
    <dgm:pt modelId="{DA5F79CD-03BB-47F6-8FC1-5F58085DB415}">
      <dgm:prSet/>
      <dgm:spPr/>
      <dgm:t>
        <a:bodyPr/>
        <a:lstStyle/>
        <a:p>
          <a:pPr>
            <a:buNone/>
          </a:pPr>
          <a:r>
            <a:rPr lang="en-US" dirty="0"/>
            <a:t>CoC: Explore creating outreach positions for people with lived experience who are a member of an underserved or disproportionately affected group</a:t>
          </a:r>
        </a:p>
      </dgm:t>
    </dgm:pt>
    <dgm:pt modelId="{DDD6A798-687D-4DD3-9155-EFACEFCD05FD}" type="parTrans" cxnId="{FA6A8F85-F4BA-4CDA-9A6E-5D5E73F7A32F}">
      <dgm:prSet/>
      <dgm:spPr/>
      <dgm:t>
        <a:bodyPr/>
        <a:lstStyle/>
        <a:p>
          <a:endParaRPr lang="en-US"/>
        </a:p>
      </dgm:t>
    </dgm:pt>
    <dgm:pt modelId="{CA575E2F-C3AF-4159-B00D-4CDD4E38173C}" type="sibTrans" cxnId="{FA6A8F85-F4BA-4CDA-9A6E-5D5E73F7A32F}">
      <dgm:prSet/>
      <dgm:spPr/>
      <dgm:t>
        <a:bodyPr/>
        <a:lstStyle/>
        <a:p>
          <a:endParaRPr lang="en-US"/>
        </a:p>
      </dgm:t>
    </dgm:pt>
    <dgm:pt modelId="{C6718ABE-9033-4EC3-867A-78D6546E01FC}" type="pres">
      <dgm:prSet presAssocID="{794E9B6C-BED1-420E-B560-166839911BF1}" presName="diagram" presStyleCnt="0">
        <dgm:presLayoutVars>
          <dgm:dir/>
          <dgm:resizeHandles val="exact"/>
        </dgm:presLayoutVars>
      </dgm:prSet>
      <dgm:spPr/>
    </dgm:pt>
    <dgm:pt modelId="{4DD2D875-23D1-479F-93C4-59BEAB996F7E}" type="pres">
      <dgm:prSet presAssocID="{859B7944-038A-4D36-9ACD-BBEAA1BDF82B}" presName="node" presStyleLbl="node1" presStyleIdx="0" presStyleCnt="4">
        <dgm:presLayoutVars>
          <dgm:bulletEnabled val="1"/>
        </dgm:presLayoutVars>
      </dgm:prSet>
      <dgm:spPr/>
    </dgm:pt>
    <dgm:pt modelId="{0A0DB4E4-F0E0-403F-8BE6-09C10E3CBC38}" type="pres">
      <dgm:prSet presAssocID="{2FD40138-72D1-470A-BE9D-74FEA7C29204}" presName="sibTrans" presStyleCnt="0"/>
      <dgm:spPr/>
    </dgm:pt>
    <dgm:pt modelId="{C041B1AC-243D-4841-8F03-AA3050960852}" type="pres">
      <dgm:prSet presAssocID="{7BD942E1-7A2D-4F3F-A57C-2CC2466BDE10}" presName="node" presStyleLbl="node1" presStyleIdx="1" presStyleCnt="4">
        <dgm:presLayoutVars>
          <dgm:bulletEnabled val="1"/>
        </dgm:presLayoutVars>
      </dgm:prSet>
      <dgm:spPr/>
    </dgm:pt>
    <dgm:pt modelId="{F1685DA8-C18B-4879-99BE-43DF1F1F5D51}" type="pres">
      <dgm:prSet presAssocID="{18EFA4D3-3B32-44DA-B5F3-613FA1983E2E}" presName="sibTrans" presStyleCnt="0"/>
      <dgm:spPr/>
    </dgm:pt>
    <dgm:pt modelId="{C8CA535A-705E-45B7-9982-CBAAA27D2D69}" type="pres">
      <dgm:prSet presAssocID="{458708E1-397C-479B-AC46-1FF4254860A9}" presName="node" presStyleLbl="node1" presStyleIdx="2" presStyleCnt="4">
        <dgm:presLayoutVars>
          <dgm:bulletEnabled val="1"/>
        </dgm:presLayoutVars>
      </dgm:prSet>
      <dgm:spPr/>
    </dgm:pt>
    <dgm:pt modelId="{3276F38F-CA90-4543-90CE-DDDFEB3EED0D}" type="pres">
      <dgm:prSet presAssocID="{082E670E-6B25-4722-8E49-3CFDF416B7C6}" presName="sibTrans" presStyleCnt="0"/>
      <dgm:spPr/>
    </dgm:pt>
    <dgm:pt modelId="{0DCFFBA8-8634-4614-B55D-C26862AB94F4}" type="pres">
      <dgm:prSet presAssocID="{DA5F79CD-03BB-47F6-8FC1-5F58085DB415}" presName="node" presStyleLbl="node1" presStyleIdx="3" presStyleCnt="4">
        <dgm:presLayoutVars>
          <dgm:bulletEnabled val="1"/>
        </dgm:presLayoutVars>
      </dgm:prSet>
      <dgm:spPr/>
    </dgm:pt>
  </dgm:ptLst>
  <dgm:cxnLst>
    <dgm:cxn modelId="{7E3E742B-D109-4F71-A433-D03C669E1554}" type="presOf" srcId="{794E9B6C-BED1-420E-B560-166839911BF1}" destId="{C6718ABE-9033-4EC3-867A-78D6546E01FC}" srcOrd="0" destOrd="0" presId="urn:microsoft.com/office/officeart/2005/8/layout/default"/>
    <dgm:cxn modelId="{0A436F34-8527-43F3-AEFA-4BF8E072EEA2}" type="presOf" srcId="{859B7944-038A-4D36-9ACD-BBEAA1BDF82B}" destId="{4DD2D875-23D1-479F-93C4-59BEAB996F7E}" srcOrd="0" destOrd="0" presId="urn:microsoft.com/office/officeart/2005/8/layout/default"/>
    <dgm:cxn modelId="{D06B995F-703B-4E71-B8EE-EBF717AA0023}" srcId="{794E9B6C-BED1-420E-B560-166839911BF1}" destId="{458708E1-397C-479B-AC46-1FF4254860A9}" srcOrd="2" destOrd="0" parTransId="{3ACF021F-818C-4019-9B0A-3285762C223D}" sibTransId="{082E670E-6B25-4722-8E49-3CFDF416B7C6}"/>
    <dgm:cxn modelId="{1BEB2C46-B577-4DF7-A240-E2F8499D2EDF}" type="presOf" srcId="{DA5F79CD-03BB-47F6-8FC1-5F58085DB415}" destId="{0DCFFBA8-8634-4614-B55D-C26862AB94F4}" srcOrd="0" destOrd="0" presId="urn:microsoft.com/office/officeart/2005/8/layout/default"/>
    <dgm:cxn modelId="{90BD8C6A-C245-4F6F-96C5-309D871C1548}" srcId="{794E9B6C-BED1-420E-B560-166839911BF1}" destId="{859B7944-038A-4D36-9ACD-BBEAA1BDF82B}" srcOrd="0" destOrd="0" parTransId="{92FD4391-1AA9-49D7-B2A3-E8C45E1FDDAC}" sibTransId="{2FD40138-72D1-470A-BE9D-74FEA7C29204}"/>
    <dgm:cxn modelId="{555B204E-F089-4CBD-8EEE-B7DFCB0F24D9}" type="presOf" srcId="{458708E1-397C-479B-AC46-1FF4254860A9}" destId="{C8CA535A-705E-45B7-9982-CBAAA27D2D69}" srcOrd="0" destOrd="0" presId="urn:microsoft.com/office/officeart/2005/8/layout/default"/>
    <dgm:cxn modelId="{BFA46258-D3E8-4E0A-820F-EAE8D163FF8D}" type="presOf" srcId="{7BD942E1-7A2D-4F3F-A57C-2CC2466BDE10}" destId="{C041B1AC-243D-4841-8F03-AA3050960852}" srcOrd="0" destOrd="0" presId="urn:microsoft.com/office/officeart/2005/8/layout/default"/>
    <dgm:cxn modelId="{FA6A8F85-F4BA-4CDA-9A6E-5D5E73F7A32F}" srcId="{794E9B6C-BED1-420E-B560-166839911BF1}" destId="{DA5F79CD-03BB-47F6-8FC1-5F58085DB415}" srcOrd="3" destOrd="0" parTransId="{DDD6A798-687D-4DD3-9155-EFACEFCD05FD}" sibTransId="{CA575E2F-C3AF-4159-B00D-4CDD4E38173C}"/>
    <dgm:cxn modelId="{853FDEBA-0D60-4319-81CE-71336020E4D3}" srcId="{794E9B6C-BED1-420E-B560-166839911BF1}" destId="{7BD942E1-7A2D-4F3F-A57C-2CC2466BDE10}" srcOrd="1" destOrd="0" parTransId="{98784E9C-8A12-479A-8F53-7DFBAD0EFB49}" sibTransId="{18EFA4D3-3B32-44DA-B5F3-613FA1983E2E}"/>
    <dgm:cxn modelId="{87204902-A0DF-449A-97DF-C167D72929E0}" type="presParOf" srcId="{C6718ABE-9033-4EC3-867A-78D6546E01FC}" destId="{4DD2D875-23D1-479F-93C4-59BEAB996F7E}" srcOrd="0" destOrd="0" presId="urn:microsoft.com/office/officeart/2005/8/layout/default"/>
    <dgm:cxn modelId="{82142F72-CB5A-4517-A02F-0404649974B1}" type="presParOf" srcId="{C6718ABE-9033-4EC3-867A-78D6546E01FC}" destId="{0A0DB4E4-F0E0-403F-8BE6-09C10E3CBC38}" srcOrd="1" destOrd="0" presId="urn:microsoft.com/office/officeart/2005/8/layout/default"/>
    <dgm:cxn modelId="{D842CFAD-781B-45FE-8001-10F0CFBD1F5A}" type="presParOf" srcId="{C6718ABE-9033-4EC3-867A-78D6546E01FC}" destId="{C041B1AC-243D-4841-8F03-AA3050960852}" srcOrd="2" destOrd="0" presId="urn:microsoft.com/office/officeart/2005/8/layout/default"/>
    <dgm:cxn modelId="{A6072353-77FF-4C8F-87CC-D4B8E5B370C2}" type="presParOf" srcId="{C6718ABE-9033-4EC3-867A-78D6546E01FC}" destId="{F1685DA8-C18B-4879-99BE-43DF1F1F5D51}" srcOrd="3" destOrd="0" presId="urn:microsoft.com/office/officeart/2005/8/layout/default"/>
    <dgm:cxn modelId="{6015C45A-025C-4AFC-80CC-2EA31FEF1E3D}" type="presParOf" srcId="{C6718ABE-9033-4EC3-867A-78D6546E01FC}" destId="{C8CA535A-705E-45B7-9982-CBAAA27D2D69}" srcOrd="4" destOrd="0" presId="urn:microsoft.com/office/officeart/2005/8/layout/default"/>
    <dgm:cxn modelId="{18F8F2E9-ACE8-4D71-AF9E-90AE10CC37D7}" type="presParOf" srcId="{C6718ABE-9033-4EC3-867A-78D6546E01FC}" destId="{3276F38F-CA90-4543-90CE-DDDFEB3EED0D}" srcOrd="5" destOrd="0" presId="urn:microsoft.com/office/officeart/2005/8/layout/default"/>
    <dgm:cxn modelId="{200D82CC-2272-4AA5-8B2B-348F734A696B}" type="presParOf" srcId="{C6718ABE-9033-4EC3-867A-78D6546E01FC}" destId="{0DCFFBA8-8634-4614-B55D-C26862AB94F4}"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94E9B6C-BED1-420E-B560-166839911BF1}"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A620A0CA-CDF3-4000-BB4A-8B7E51557B09}">
      <dgm:prSet/>
      <dgm:spPr/>
      <dgm:t>
        <a:bodyPr/>
        <a:lstStyle/>
        <a:p>
          <a:r>
            <a:rPr lang="en-US" dirty="0"/>
            <a:t>Lassen: County will develop and deposit funding into a Supportive Services Reserve to pay for services provided to residents of  PSH project through </a:t>
          </a:r>
          <a:r>
            <a:rPr lang="en-US" dirty="0" err="1"/>
            <a:t>Homekey</a:t>
          </a:r>
          <a:r>
            <a:rPr lang="en-US" dirty="0"/>
            <a:t> </a:t>
          </a:r>
        </a:p>
      </dgm:t>
    </dgm:pt>
    <dgm:pt modelId="{14EB2807-2870-4ED2-9356-F947443183BF}" type="parTrans" cxnId="{47503311-4BE3-4740-A851-A7477CE09B52}">
      <dgm:prSet/>
      <dgm:spPr/>
      <dgm:t>
        <a:bodyPr/>
        <a:lstStyle/>
        <a:p>
          <a:endParaRPr lang="en-US"/>
        </a:p>
      </dgm:t>
    </dgm:pt>
    <dgm:pt modelId="{C261DE0B-13A3-47C0-8A4A-0D26D586077E}" type="sibTrans" cxnId="{47503311-4BE3-4740-A851-A7477CE09B52}">
      <dgm:prSet/>
      <dgm:spPr/>
      <dgm:t>
        <a:bodyPr/>
        <a:lstStyle/>
        <a:p>
          <a:endParaRPr lang="en-US"/>
        </a:p>
      </dgm:t>
    </dgm:pt>
    <dgm:pt modelId="{0FEE8BAC-0613-410E-9A9B-7AB389E3F8AA}">
      <dgm:prSet/>
      <dgm:spPr/>
      <dgm:t>
        <a:bodyPr/>
        <a:lstStyle/>
        <a:p>
          <a:r>
            <a:rPr lang="en-US" dirty="0"/>
            <a:t>Lassen:  Improve Coordinated Entry services including connection to resources and housing prior to any program enrollment. Includes housing navigation and referrals to outside service providers</a:t>
          </a:r>
        </a:p>
      </dgm:t>
    </dgm:pt>
    <dgm:pt modelId="{061F3A29-7727-4C3F-A833-AB5A11E5BAFC}" type="sibTrans" cxnId="{69BFB40B-C443-4990-A5D7-FFA71767B45B}">
      <dgm:prSet/>
      <dgm:spPr/>
      <dgm:t>
        <a:bodyPr/>
        <a:lstStyle/>
        <a:p>
          <a:endParaRPr lang="en-US"/>
        </a:p>
      </dgm:t>
    </dgm:pt>
    <dgm:pt modelId="{740770F6-00F4-4244-9E10-88BD491B9D00}" type="parTrans" cxnId="{69BFB40B-C443-4990-A5D7-FFA71767B45B}">
      <dgm:prSet/>
      <dgm:spPr/>
      <dgm:t>
        <a:bodyPr/>
        <a:lstStyle/>
        <a:p>
          <a:endParaRPr lang="en-US"/>
        </a:p>
      </dgm:t>
    </dgm:pt>
    <dgm:pt modelId="{4B7C0BA2-167D-4CA0-8610-CC85479A012F}">
      <dgm:prSet/>
      <dgm:spPr/>
      <dgm:t>
        <a:bodyPr/>
        <a:lstStyle/>
        <a:p>
          <a:r>
            <a:rPr lang="en-US" dirty="0"/>
            <a:t>Del Norte: Renovation of 31 room motel (The Legacy) to PSH units through </a:t>
          </a:r>
          <a:r>
            <a:rPr lang="en-US" dirty="0" err="1"/>
            <a:t>Homekey</a:t>
          </a:r>
          <a:endParaRPr lang="en-US" dirty="0"/>
        </a:p>
      </dgm:t>
    </dgm:pt>
    <dgm:pt modelId="{E2B7BA7B-9CD5-40CF-9FE8-E08BC75D5AB1}" type="parTrans" cxnId="{297E2BBC-5234-45A0-A6E0-8D61A1E6F3F2}">
      <dgm:prSet/>
      <dgm:spPr/>
      <dgm:t>
        <a:bodyPr/>
        <a:lstStyle/>
        <a:p>
          <a:endParaRPr lang="en-US"/>
        </a:p>
      </dgm:t>
    </dgm:pt>
    <dgm:pt modelId="{03D6A01C-141A-4C07-A414-BAC36B1E9EA7}" type="sibTrans" cxnId="{297E2BBC-5234-45A0-A6E0-8D61A1E6F3F2}">
      <dgm:prSet/>
      <dgm:spPr/>
      <dgm:t>
        <a:bodyPr/>
        <a:lstStyle/>
        <a:p>
          <a:endParaRPr lang="en-US"/>
        </a:p>
      </dgm:t>
    </dgm:pt>
    <dgm:pt modelId="{6B7E9439-B4DC-4655-8F5F-565B353206BE}">
      <dgm:prSet/>
      <dgm:spPr/>
      <dgm:t>
        <a:bodyPr/>
        <a:lstStyle/>
        <a:p>
          <a:r>
            <a:rPr lang="en-US" dirty="0"/>
            <a:t>Del Norte: Provide Rapid Rehousing services  to help people get into permanent housing.  Will include case management and services designed to address needs and barriers to housing stability</a:t>
          </a:r>
        </a:p>
      </dgm:t>
    </dgm:pt>
    <dgm:pt modelId="{93D69DB7-9981-4891-883D-B0D0D1E5C8D4}" type="parTrans" cxnId="{509A2460-2E57-485A-B99D-9ACF96AAF12E}">
      <dgm:prSet/>
      <dgm:spPr/>
      <dgm:t>
        <a:bodyPr/>
        <a:lstStyle/>
        <a:p>
          <a:endParaRPr lang="en-US"/>
        </a:p>
      </dgm:t>
    </dgm:pt>
    <dgm:pt modelId="{16BCC0A3-9CE3-4888-94D1-4D50A4B39318}" type="sibTrans" cxnId="{509A2460-2E57-485A-B99D-9ACF96AAF12E}">
      <dgm:prSet/>
      <dgm:spPr/>
      <dgm:t>
        <a:bodyPr/>
        <a:lstStyle/>
        <a:p>
          <a:endParaRPr lang="en-US"/>
        </a:p>
      </dgm:t>
    </dgm:pt>
    <dgm:pt modelId="{EDBB68BE-0CF9-4424-8B9B-4A99D5F54021}" type="pres">
      <dgm:prSet presAssocID="{794E9B6C-BED1-420E-B560-166839911BF1}" presName="linear" presStyleCnt="0">
        <dgm:presLayoutVars>
          <dgm:animLvl val="lvl"/>
          <dgm:resizeHandles val="exact"/>
        </dgm:presLayoutVars>
      </dgm:prSet>
      <dgm:spPr/>
    </dgm:pt>
    <dgm:pt modelId="{56832CC5-46FD-4B86-90EB-32CE7B54EDF0}" type="pres">
      <dgm:prSet presAssocID="{A620A0CA-CDF3-4000-BB4A-8B7E51557B09}" presName="parentText" presStyleLbl="node1" presStyleIdx="0" presStyleCnt="4">
        <dgm:presLayoutVars>
          <dgm:chMax val="0"/>
          <dgm:bulletEnabled val="1"/>
        </dgm:presLayoutVars>
      </dgm:prSet>
      <dgm:spPr/>
    </dgm:pt>
    <dgm:pt modelId="{D1BFB0DE-9657-49B4-AC3D-2D830169E559}" type="pres">
      <dgm:prSet presAssocID="{C261DE0B-13A3-47C0-8A4A-0D26D586077E}" presName="spacer" presStyleCnt="0"/>
      <dgm:spPr/>
    </dgm:pt>
    <dgm:pt modelId="{512268A2-A5EF-4901-AB49-5A0F6945ABCC}" type="pres">
      <dgm:prSet presAssocID="{0FEE8BAC-0613-410E-9A9B-7AB389E3F8AA}" presName="parentText" presStyleLbl="node1" presStyleIdx="1" presStyleCnt="4">
        <dgm:presLayoutVars>
          <dgm:chMax val="0"/>
          <dgm:bulletEnabled val="1"/>
        </dgm:presLayoutVars>
      </dgm:prSet>
      <dgm:spPr/>
    </dgm:pt>
    <dgm:pt modelId="{D763A548-1662-4383-A9DC-052CFDA3FD6C}" type="pres">
      <dgm:prSet presAssocID="{061F3A29-7727-4C3F-A833-AB5A11E5BAFC}" presName="spacer" presStyleCnt="0"/>
      <dgm:spPr/>
    </dgm:pt>
    <dgm:pt modelId="{718210CE-288A-4637-9071-8B6946C873E1}" type="pres">
      <dgm:prSet presAssocID="{4B7C0BA2-167D-4CA0-8610-CC85479A012F}" presName="parentText" presStyleLbl="node1" presStyleIdx="2" presStyleCnt="4">
        <dgm:presLayoutVars>
          <dgm:chMax val="0"/>
          <dgm:bulletEnabled val="1"/>
        </dgm:presLayoutVars>
      </dgm:prSet>
      <dgm:spPr/>
    </dgm:pt>
    <dgm:pt modelId="{80EEAD34-CFE4-4EC0-A595-3C25CC1D6004}" type="pres">
      <dgm:prSet presAssocID="{03D6A01C-141A-4C07-A414-BAC36B1E9EA7}" presName="spacer" presStyleCnt="0"/>
      <dgm:spPr/>
    </dgm:pt>
    <dgm:pt modelId="{38DBBAA4-4298-48EF-BFD0-F96DF693EEF5}" type="pres">
      <dgm:prSet presAssocID="{6B7E9439-B4DC-4655-8F5F-565B353206BE}" presName="parentText" presStyleLbl="node1" presStyleIdx="3" presStyleCnt="4">
        <dgm:presLayoutVars>
          <dgm:chMax val="0"/>
          <dgm:bulletEnabled val="1"/>
        </dgm:presLayoutVars>
      </dgm:prSet>
      <dgm:spPr/>
    </dgm:pt>
  </dgm:ptLst>
  <dgm:cxnLst>
    <dgm:cxn modelId="{69BFB40B-C443-4990-A5D7-FFA71767B45B}" srcId="{794E9B6C-BED1-420E-B560-166839911BF1}" destId="{0FEE8BAC-0613-410E-9A9B-7AB389E3F8AA}" srcOrd="1" destOrd="0" parTransId="{740770F6-00F4-4244-9E10-88BD491B9D00}" sibTransId="{061F3A29-7727-4C3F-A833-AB5A11E5BAFC}"/>
    <dgm:cxn modelId="{47503311-4BE3-4740-A851-A7477CE09B52}" srcId="{794E9B6C-BED1-420E-B560-166839911BF1}" destId="{A620A0CA-CDF3-4000-BB4A-8B7E51557B09}" srcOrd="0" destOrd="0" parTransId="{14EB2807-2870-4ED2-9356-F947443183BF}" sibTransId="{C261DE0B-13A3-47C0-8A4A-0D26D586077E}"/>
    <dgm:cxn modelId="{7BE2492E-3E4E-4C6C-A1DD-7569CE0D47E3}" type="presOf" srcId="{794E9B6C-BED1-420E-B560-166839911BF1}" destId="{EDBB68BE-0CF9-4424-8B9B-4A99D5F54021}" srcOrd="0" destOrd="0" presId="urn:microsoft.com/office/officeart/2005/8/layout/vList2"/>
    <dgm:cxn modelId="{509A2460-2E57-485A-B99D-9ACF96AAF12E}" srcId="{794E9B6C-BED1-420E-B560-166839911BF1}" destId="{6B7E9439-B4DC-4655-8F5F-565B353206BE}" srcOrd="3" destOrd="0" parTransId="{93D69DB7-9981-4891-883D-B0D0D1E5C8D4}" sibTransId="{16BCC0A3-9CE3-4888-94D1-4D50A4B39318}"/>
    <dgm:cxn modelId="{AC39D653-1E20-47E4-8A5C-49EB93F4F329}" type="presOf" srcId="{6B7E9439-B4DC-4655-8F5F-565B353206BE}" destId="{38DBBAA4-4298-48EF-BFD0-F96DF693EEF5}" srcOrd="0" destOrd="0" presId="urn:microsoft.com/office/officeart/2005/8/layout/vList2"/>
    <dgm:cxn modelId="{6DAB8A8E-5A7D-4F99-A82C-DE85459723AA}" type="presOf" srcId="{A620A0CA-CDF3-4000-BB4A-8B7E51557B09}" destId="{56832CC5-46FD-4B86-90EB-32CE7B54EDF0}" srcOrd="0" destOrd="0" presId="urn:microsoft.com/office/officeart/2005/8/layout/vList2"/>
    <dgm:cxn modelId="{297E2BBC-5234-45A0-A6E0-8D61A1E6F3F2}" srcId="{794E9B6C-BED1-420E-B560-166839911BF1}" destId="{4B7C0BA2-167D-4CA0-8610-CC85479A012F}" srcOrd="2" destOrd="0" parTransId="{E2B7BA7B-9CD5-40CF-9FE8-E08BC75D5AB1}" sibTransId="{03D6A01C-141A-4C07-A414-BAC36B1E9EA7}"/>
    <dgm:cxn modelId="{56482DE3-62B4-4FB8-B63F-41298C490444}" type="presOf" srcId="{0FEE8BAC-0613-410E-9A9B-7AB389E3F8AA}" destId="{512268A2-A5EF-4901-AB49-5A0F6945ABCC}" srcOrd="0" destOrd="0" presId="urn:microsoft.com/office/officeart/2005/8/layout/vList2"/>
    <dgm:cxn modelId="{788170F9-E208-43A3-BEF7-81029A2DA4DF}" type="presOf" srcId="{4B7C0BA2-167D-4CA0-8610-CC85479A012F}" destId="{718210CE-288A-4637-9071-8B6946C873E1}" srcOrd="0" destOrd="0" presId="urn:microsoft.com/office/officeart/2005/8/layout/vList2"/>
    <dgm:cxn modelId="{29C0E281-24A5-4C1F-9E43-2420C9CB9A5B}" type="presParOf" srcId="{EDBB68BE-0CF9-4424-8B9B-4A99D5F54021}" destId="{56832CC5-46FD-4B86-90EB-32CE7B54EDF0}" srcOrd="0" destOrd="0" presId="urn:microsoft.com/office/officeart/2005/8/layout/vList2"/>
    <dgm:cxn modelId="{408F79E7-FF0B-447C-8E3D-12429E5BE50D}" type="presParOf" srcId="{EDBB68BE-0CF9-4424-8B9B-4A99D5F54021}" destId="{D1BFB0DE-9657-49B4-AC3D-2D830169E559}" srcOrd="1" destOrd="0" presId="urn:microsoft.com/office/officeart/2005/8/layout/vList2"/>
    <dgm:cxn modelId="{12B3A568-5DB3-4E1A-AF40-08C9F406538F}" type="presParOf" srcId="{EDBB68BE-0CF9-4424-8B9B-4A99D5F54021}" destId="{512268A2-A5EF-4901-AB49-5A0F6945ABCC}" srcOrd="2" destOrd="0" presId="urn:microsoft.com/office/officeart/2005/8/layout/vList2"/>
    <dgm:cxn modelId="{2DBA4260-7C27-4162-84CA-C2857457DE28}" type="presParOf" srcId="{EDBB68BE-0CF9-4424-8B9B-4A99D5F54021}" destId="{D763A548-1662-4383-A9DC-052CFDA3FD6C}" srcOrd="3" destOrd="0" presId="urn:microsoft.com/office/officeart/2005/8/layout/vList2"/>
    <dgm:cxn modelId="{6DD2CE07-8846-4E2C-A219-7C720DD0E5DC}" type="presParOf" srcId="{EDBB68BE-0CF9-4424-8B9B-4A99D5F54021}" destId="{718210CE-288A-4637-9071-8B6946C873E1}" srcOrd="4" destOrd="0" presId="urn:microsoft.com/office/officeart/2005/8/layout/vList2"/>
    <dgm:cxn modelId="{C35B2090-A8BF-4132-AA0B-645E15B705CD}" type="presParOf" srcId="{EDBB68BE-0CF9-4424-8B9B-4A99D5F54021}" destId="{80EEAD34-CFE4-4EC0-A595-3C25CC1D6004}" srcOrd="5" destOrd="0" presId="urn:microsoft.com/office/officeart/2005/8/layout/vList2"/>
    <dgm:cxn modelId="{F62BAB1D-2470-4CDB-968D-4C4518D977AD}" type="presParOf" srcId="{EDBB68BE-0CF9-4424-8B9B-4A99D5F54021}" destId="{38DBBAA4-4298-48EF-BFD0-F96DF693EEF5}"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794E9B6C-BED1-420E-B560-166839911BF1}" type="doc">
      <dgm:prSet loTypeId="urn:microsoft.com/office/officeart/2005/8/layout/default" loCatId="list" qsTypeId="urn:microsoft.com/office/officeart/2005/8/quickstyle/simple4" qsCatId="simple" csTypeId="urn:microsoft.com/office/officeart/2005/8/colors/colorful2" csCatId="colorful" phldr="1"/>
      <dgm:spPr/>
      <dgm:t>
        <a:bodyPr/>
        <a:lstStyle/>
        <a:p>
          <a:endParaRPr lang="en-US"/>
        </a:p>
      </dgm:t>
    </dgm:pt>
    <dgm:pt modelId="{7BD942E1-7A2D-4F3F-A57C-2CC2466BDE10}">
      <dgm:prSet/>
      <dgm:spPr/>
      <dgm:t>
        <a:bodyPr/>
        <a:lstStyle/>
        <a:p>
          <a:pPr>
            <a:buNone/>
          </a:pPr>
          <a:r>
            <a:rPr lang="en-US" dirty="0"/>
            <a:t>All counties: increase collaboration with tribal Housing Authorities and explore opportunities for joint housing projects</a:t>
          </a:r>
        </a:p>
      </dgm:t>
    </dgm:pt>
    <dgm:pt modelId="{98784E9C-8A12-479A-8F53-7DFBAD0EFB49}" type="parTrans" cxnId="{853FDEBA-0D60-4319-81CE-71336020E4D3}">
      <dgm:prSet/>
      <dgm:spPr/>
      <dgm:t>
        <a:bodyPr/>
        <a:lstStyle/>
        <a:p>
          <a:endParaRPr lang="en-US"/>
        </a:p>
      </dgm:t>
    </dgm:pt>
    <dgm:pt modelId="{18EFA4D3-3B32-44DA-B5F3-613FA1983E2E}" type="sibTrans" cxnId="{853FDEBA-0D60-4319-81CE-71336020E4D3}">
      <dgm:prSet/>
      <dgm:spPr/>
      <dgm:t>
        <a:bodyPr/>
        <a:lstStyle/>
        <a:p>
          <a:endParaRPr lang="en-US"/>
        </a:p>
      </dgm:t>
    </dgm:pt>
    <dgm:pt modelId="{458708E1-397C-479B-AC46-1FF4254860A9}">
      <dgm:prSet custT="1"/>
      <dgm:spPr/>
      <dgm:t>
        <a:bodyPr/>
        <a:lstStyle/>
        <a:p>
          <a:pPr>
            <a:buNone/>
          </a:pPr>
          <a:r>
            <a:rPr lang="en-US" sz="3200" dirty="0"/>
            <a:t>CoC:  Improve data collection to ensure tribal programs are included in HMIS</a:t>
          </a:r>
        </a:p>
      </dgm:t>
    </dgm:pt>
    <dgm:pt modelId="{3ACF021F-818C-4019-9B0A-3285762C223D}" type="parTrans" cxnId="{D06B995F-703B-4E71-B8EE-EBF717AA0023}">
      <dgm:prSet/>
      <dgm:spPr/>
      <dgm:t>
        <a:bodyPr/>
        <a:lstStyle/>
        <a:p>
          <a:endParaRPr lang="en-US"/>
        </a:p>
      </dgm:t>
    </dgm:pt>
    <dgm:pt modelId="{082E670E-6B25-4722-8E49-3CFDF416B7C6}" type="sibTrans" cxnId="{D06B995F-703B-4E71-B8EE-EBF717AA0023}">
      <dgm:prSet/>
      <dgm:spPr/>
      <dgm:t>
        <a:bodyPr/>
        <a:lstStyle/>
        <a:p>
          <a:endParaRPr lang="en-US"/>
        </a:p>
      </dgm:t>
    </dgm:pt>
    <dgm:pt modelId="{C6718ABE-9033-4EC3-867A-78D6546E01FC}" type="pres">
      <dgm:prSet presAssocID="{794E9B6C-BED1-420E-B560-166839911BF1}" presName="diagram" presStyleCnt="0">
        <dgm:presLayoutVars>
          <dgm:dir/>
          <dgm:resizeHandles val="exact"/>
        </dgm:presLayoutVars>
      </dgm:prSet>
      <dgm:spPr/>
    </dgm:pt>
    <dgm:pt modelId="{C041B1AC-243D-4841-8F03-AA3050960852}" type="pres">
      <dgm:prSet presAssocID="{7BD942E1-7A2D-4F3F-A57C-2CC2466BDE10}" presName="node" presStyleLbl="node1" presStyleIdx="0" presStyleCnt="2">
        <dgm:presLayoutVars>
          <dgm:bulletEnabled val="1"/>
        </dgm:presLayoutVars>
      </dgm:prSet>
      <dgm:spPr/>
    </dgm:pt>
    <dgm:pt modelId="{F1685DA8-C18B-4879-99BE-43DF1F1F5D51}" type="pres">
      <dgm:prSet presAssocID="{18EFA4D3-3B32-44DA-B5F3-613FA1983E2E}" presName="sibTrans" presStyleCnt="0"/>
      <dgm:spPr/>
    </dgm:pt>
    <dgm:pt modelId="{C8CA535A-705E-45B7-9982-CBAAA27D2D69}" type="pres">
      <dgm:prSet presAssocID="{458708E1-397C-479B-AC46-1FF4254860A9}" presName="node" presStyleLbl="node1" presStyleIdx="1" presStyleCnt="2">
        <dgm:presLayoutVars>
          <dgm:bulletEnabled val="1"/>
        </dgm:presLayoutVars>
      </dgm:prSet>
      <dgm:spPr/>
    </dgm:pt>
  </dgm:ptLst>
  <dgm:cxnLst>
    <dgm:cxn modelId="{7E3E742B-D109-4F71-A433-D03C669E1554}" type="presOf" srcId="{794E9B6C-BED1-420E-B560-166839911BF1}" destId="{C6718ABE-9033-4EC3-867A-78D6546E01FC}" srcOrd="0" destOrd="0" presId="urn:microsoft.com/office/officeart/2005/8/layout/default"/>
    <dgm:cxn modelId="{D06B995F-703B-4E71-B8EE-EBF717AA0023}" srcId="{794E9B6C-BED1-420E-B560-166839911BF1}" destId="{458708E1-397C-479B-AC46-1FF4254860A9}" srcOrd="1" destOrd="0" parTransId="{3ACF021F-818C-4019-9B0A-3285762C223D}" sibTransId="{082E670E-6B25-4722-8E49-3CFDF416B7C6}"/>
    <dgm:cxn modelId="{555B204E-F089-4CBD-8EEE-B7DFCB0F24D9}" type="presOf" srcId="{458708E1-397C-479B-AC46-1FF4254860A9}" destId="{C8CA535A-705E-45B7-9982-CBAAA27D2D69}" srcOrd="0" destOrd="0" presId="urn:microsoft.com/office/officeart/2005/8/layout/default"/>
    <dgm:cxn modelId="{BFA46258-D3E8-4E0A-820F-EAE8D163FF8D}" type="presOf" srcId="{7BD942E1-7A2D-4F3F-A57C-2CC2466BDE10}" destId="{C041B1AC-243D-4841-8F03-AA3050960852}" srcOrd="0" destOrd="0" presId="urn:microsoft.com/office/officeart/2005/8/layout/default"/>
    <dgm:cxn modelId="{853FDEBA-0D60-4319-81CE-71336020E4D3}" srcId="{794E9B6C-BED1-420E-B560-166839911BF1}" destId="{7BD942E1-7A2D-4F3F-A57C-2CC2466BDE10}" srcOrd="0" destOrd="0" parTransId="{98784E9C-8A12-479A-8F53-7DFBAD0EFB49}" sibTransId="{18EFA4D3-3B32-44DA-B5F3-613FA1983E2E}"/>
    <dgm:cxn modelId="{D842CFAD-781B-45FE-8001-10F0CFBD1F5A}" type="presParOf" srcId="{C6718ABE-9033-4EC3-867A-78D6546E01FC}" destId="{C041B1AC-243D-4841-8F03-AA3050960852}" srcOrd="0" destOrd="0" presId="urn:microsoft.com/office/officeart/2005/8/layout/default"/>
    <dgm:cxn modelId="{A6072353-77FF-4C8F-87CC-D4B8E5B370C2}" type="presParOf" srcId="{C6718ABE-9033-4EC3-867A-78D6546E01FC}" destId="{F1685DA8-C18B-4879-99BE-43DF1F1F5D51}" srcOrd="1" destOrd="0" presId="urn:microsoft.com/office/officeart/2005/8/layout/default"/>
    <dgm:cxn modelId="{6015C45A-025C-4AFC-80CC-2EA31FEF1E3D}" type="presParOf" srcId="{C6718ABE-9033-4EC3-867A-78D6546E01FC}" destId="{C8CA535A-705E-45B7-9982-CBAAA27D2D69}"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794E9B6C-BED1-420E-B560-166839911BF1}"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7CF7447F-6B46-4F9F-97E9-92AE4C165C2B}">
      <dgm:prSet custT="1"/>
      <dgm:spPr/>
      <dgm:t>
        <a:bodyPr/>
        <a:lstStyle/>
        <a:p>
          <a:r>
            <a:rPr lang="en-US" sz="2400" dirty="0"/>
            <a:t>All Counties: Develop some form of a Housing Navigation Center in every County. The scale and form will be flexible in order to account for the varied resources available in each county such as staff, funding, buildings etc. </a:t>
          </a:r>
        </a:p>
        <a:p>
          <a:r>
            <a:rPr lang="en-US" sz="4100" dirty="0"/>
            <a:t> </a:t>
          </a:r>
          <a:r>
            <a:rPr lang="en-US" sz="2400" dirty="0">
              <a:solidFill>
                <a:schemeClr val="bg1">
                  <a:lumMod val="95000"/>
                  <a:lumOff val="5000"/>
                </a:schemeClr>
              </a:solidFill>
            </a:rPr>
            <a:t>(Same Key Action as SPM 1a)</a:t>
          </a:r>
        </a:p>
      </dgm:t>
    </dgm:pt>
    <dgm:pt modelId="{D3906B6D-7399-4DD9-BE0F-6B4C4A54E637}" type="parTrans" cxnId="{7EE71843-97CC-4943-A51F-1EF5D4756BB4}">
      <dgm:prSet/>
      <dgm:spPr/>
      <dgm:t>
        <a:bodyPr/>
        <a:lstStyle/>
        <a:p>
          <a:endParaRPr lang="en-US"/>
        </a:p>
      </dgm:t>
    </dgm:pt>
    <dgm:pt modelId="{F5E65466-1B6C-4419-8997-B65B72BA3EAF}" type="sibTrans" cxnId="{7EE71843-97CC-4943-A51F-1EF5D4756BB4}">
      <dgm:prSet/>
      <dgm:spPr/>
      <dgm:t>
        <a:bodyPr/>
        <a:lstStyle/>
        <a:p>
          <a:endParaRPr lang="en-US"/>
        </a:p>
      </dgm:t>
    </dgm:pt>
    <dgm:pt modelId="{9D140817-3C1D-455B-A61B-512125B1EF70}">
      <dgm:prSet/>
      <dgm:spPr/>
      <dgm:t>
        <a:bodyPr/>
        <a:lstStyle/>
        <a:p>
          <a:r>
            <a:rPr lang="en-US" dirty="0"/>
            <a:t>Siskiyou: Establish an employment program, assisting households to access workforce, education and training programs. Partner with shelters to assist individuals exit into permanent housing that supports their employment opportunities. </a:t>
          </a:r>
        </a:p>
      </dgm:t>
    </dgm:pt>
    <dgm:pt modelId="{E3C5ED69-51A8-4DBE-8253-004853065B38}" type="parTrans" cxnId="{4D9FEEEF-CEE9-41F5-8435-ECFF6745F730}">
      <dgm:prSet/>
      <dgm:spPr/>
    </dgm:pt>
    <dgm:pt modelId="{52831F4D-1EEB-442A-B5E0-FBA8A20EE4D6}" type="sibTrans" cxnId="{4D9FEEEF-CEE9-41F5-8435-ECFF6745F730}">
      <dgm:prSet/>
      <dgm:spPr/>
    </dgm:pt>
    <dgm:pt modelId="{EDBB68BE-0CF9-4424-8B9B-4A99D5F54021}" type="pres">
      <dgm:prSet presAssocID="{794E9B6C-BED1-420E-B560-166839911BF1}" presName="linear" presStyleCnt="0">
        <dgm:presLayoutVars>
          <dgm:animLvl val="lvl"/>
          <dgm:resizeHandles val="exact"/>
        </dgm:presLayoutVars>
      </dgm:prSet>
      <dgm:spPr/>
    </dgm:pt>
    <dgm:pt modelId="{F9F24046-4A96-4D77-BCFD-2C9D95A3A073}" type="pres">
      <dgm:prSet presAssocID="{7CF7447F-6B46-4F9F-97E9-92AE4C165C2B}" presName="parentText" presStyleLbl="node1" presStyleIdx="0" presStyleCnt="2">
        <dgm:presLayoutVars>
          <dgm:chMax val="0"/>
          <dgm:bulletEnabled val="1"/>
        </dgm:presLayoutVars>
      </dgm:prSet>
      <dgm:spPr/>
    </dgm:pt>
    <dgm:pt modelId="{CA207C04-9B6A-4D20-B843-E43AA99CB224}" type="pres">
      <dgm:prSet presAssocID="{F5E65466-1B6C-4419-8997-B65B72BA3EAF}" presName="spacer" presStyleCnt="0"/>
      <dgm:spPr/>
    </dgm:pt>
    <dgm:pt modelId="{99D2522D-2417-44D1-B5C8-7A848B6EE8D8}" type="pres">
      <dgm:prSet presAssocID="{9D140817-3C1D-455B-A61B-512125B1EF70}" presName="parentText" presStyleLbl="node1" presStyleIdx="1" presStyleCnt="2">
        <dgm:presLayoutVars>
          <dgm:chMax val="0"/>
          <dgm:bulletEnabled val="1"/>
        </dgm:presLayoutVars>
      </dgm:prSet>
      <dgm:spPr/>
    </dgm:pt>
  </dgm:ptLst>
  <dgm:cxnLst>
    <dgm:cxn modelId="{7BE2492E-3E4E-4C6C-A1DD-7569CE0D47E3}" type="presOf" srcId="{794E9B6C-BED1-420E-B560-166839911BF1}" destId="{EDBB68BE-0CF9-4424-8B9B-4A99D5F54021}" srcOrd="0" destOrd="0" presId="urn:microsoft.com/office/officeart/2005/8/layout/vList2"/>
    <dgm:cxn modelId="{7EE71843-97CC-4943-A51F-1EF5D4756BB4}" srcId="{794E9B6C-BED1-420E-B560-166839911BF1}" destId="{7CF7447F-6B46-4F9F-97E9-92AE4C165C2B}" srcOrd="0" destOrd="0" parTransId="{D3906B6D-7399-4DD9-BE0F-6B4C4A54E637}" sibTransId="{F5E65466-1B6C-4419-8997-B65B72BA3EAF}"/>
    <dgm:cxn modelId="{8A778290-AB68-440B-9345-7B9E67B973DD}" type="presOf" srcId="{7CF7447F-6B46-4F9F-97E9-92AE4C165C2B}" destId="{F9F24046-4A96-4D77-BCFD-2C9D95A3A073}" srcOrd="0" destOrd="0" presId="urn:microsoft.com/office/officeart/2005/8/layout/vList2"/>
    <dgm:cxn modelId="{7E350E94-3CF0-4237-8F64-DAC354EE6F61}" type="presOf" srcId="{9D140817-3C1D-455B-A61B-512125B1EF70}" destId="{99D2522D-2417-44D1-B5C8-7A848B6EE8D8}" srcOrd="0" destOrd="0" presId="urn:microsoft.com/office/officeart/2005/8/layout/vList2"/>
    <dgm:cxn modelId="{4D9FEEEF-CEE9-41F5-8435-ECFF6745F730}" srcId="{794E9B6C-BED1-420E-B560-166839911BF1}" destId="{9D140817-3C1D-455B-A61B-512125B1EF70}" srcOrd="1" destOrd="0" parTransId="{E3C5ED69-51A8-4DBE-8253-004853065B38}" sibTransId="{52831F4D-1EEB-442A-B5E0-FBA8A20EE4D6}"/>
    <dgm:cxn modelId="{35B728F4-28B6-421C-B040-FB350CB19DCF}" type="presParOf" srcId="{EDBB68BE-0CF9-4424-8B9B-4A99D5F54021}" destId="{F9F24046-4A96-4D77-BCFD-2C9D95A3A073}" srcOrd="0" destOrd="0" presId="urn:microsoft.com/office/officeart/2005/8/layout/vList2"/>
    <dgm:cxn modelId="{39EA92A7-81CE-440D-A25C-65944F3D1FB4}" type="presParOf" srcId="{EDBB68BE-0CF9-4424-8B9B-4A99D5F54021}" destId="{CA207C04-9B6A-4D20-B843-E43AA99CB224}" srcOrd="1" destOrd="0" presId="urn:microsoft.com/office/officeart/2005/8/layout/vList2"/>
    <dgm:cxn modelId="{9E7D24B4-5303-469A-A70E-01907128EF77}" type="presParOf" srcId="{EDBB68BE-0CF9-4424-8B9B-4A99D5F54021}" destId="{99D2522D-2417-44D1-B5C8-7A848B6EE8D8}"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794E9B6C-BED1-420E-B560-166839911BF1}" type="doc">
      <dgm:prSet loTypeId="urn:microsoft.com/office/officeart/2005/8/layout/default" loCatId="list" qsTypeId="urn:microsoft.com/office/officeart/2005/8/quickstyle/simple4" qsCatId="simple" csTypeId="urn:microsoft.com/office/officeart/2005/8/colors/colorful2" csCatId="colorful" phldr="1"/>
      <dgm:spPr/>
      <dgm:t>
        <a:bodyPr/>
        <a:lstStyle/>
        <a:p>
          <a:endParaRPr lang="en-US"/>
        </a:p>
      </dgm:t>
    </dgm:pt>
    <dgm:pt modelId="{7BD942E1-7A2D-4F3F-A57C-2CC2466BDE10}">
      <dgm:prSet/>
      <dgm:spPr/>
      <dgm:t>
        <a:bodyPr/>
        <a:lstStyle/>
        <a:p>
          <a:pPr>
            <a:buNone/>
          </a:pPr>
          <a:r>
            <a:rPr lang="en-US" dirty="0"/>
            <a:t>All counties: Identify community leaders, churches and non-profits to explore culturally appropriate options, such as shared, communal housing. Partner on postings of available housing. </a:t>
          </a:r>
        </a:p>
      </dgm:t>
    </dgm:pt>
    <dgm:pt modelId="{98784E9C-8A12-479A-8F53-7DFBAD0EFB49}" type="parTrans" cxnId="{853FDEBA-0D60-4319-81CE-71336020E4D3}">
      <dgm:prSet/>
      <dgm:spPr/>
      <dgm:t>
        <a:bodyPr/>
        <a:lstStyle/>
        <a:p>
          <a:endParaRPr lang="en-US"/>
        </a:p>
      </dgm:t>
    </dgm:pt>
    <dgm:pt modelId="{18EFA4D3-3B32-44DA-B5F3-613FA1983E2E}" type="sibTrans" cxnId="{853FDEBA-0D60-4319-81CE-71336020E4D3}">
      <dgm:prSet/>
      <dgm:spPr/>
      <dgm:t>
        <a:bodyPr/>
        <a:lstStyle/>
        <a:p>
          <a:endParaRPr lang="en-US"/>
        </a:p>
      </dgm:t>
    </dgm:pt>
    <dgm:pt modelId="{458708E1-397C-479B-AC46-1FF4254860A9}">
      <dgm:prSet custT="1"/>
      <dgm:spPr/>
      <dgm:t>
        <a:bodyPr/>
        <a:lstStyle/>
        <a:p>
          <a:pPr>
            <a:buNone/>
          </a:pPr>
          <a:r>
            <a:rPr lang="en-US" sz="3200" dirty="0"/>
            <a:t>CoC:  Identify landlords from culturally relevant backgrounds and establish relationships.  </a:t>
          </a:r>
        </a:p>
        <a:p>
          <a:pPr>
            <a:buNone/>
          </a:pPr>
          <a:r>
            <a:rPr lang="en-US" sz="3200" dirty="0"/>
            <a:t>Encourage their acceptance of HCVs</a:t>
          </a:r>
        </a:p>
      </dgm:t>
    </dgm:pt>
    <dgm:pt modelId="{3ACF021F-818C-4019-9B0A-3285762C223D}" type="parTrans" cxnId="{D06B995F-703B-4E71-B8EE-EBF717AA0023}">
      <dgm:prSet/>
      <dgm:spPr/>
      <dgm:t>
        <a:bodyPr/>
        <a:lstStyle/>
        <a:p>
          <a:endParaRPr lang="en-US"/>
        </a:p>
      </dgm:t>
    </dgm:pt>
    <dgm:pt modelId="{082E670E-6B25-4722-8E49-3CFDF416B7C6}" type="sibTrans" cxnId="{D06B995F-703B-4E71-B8EE-EBF717AA0023}">
      <dgm:prSet/>
      <dgm:spPr/>
      <dgm:t>
        <a:bodyPr/>
        <a:lstStyle/>
        <a:p>
          <a:endParaRPr lang="en-US"/>
        </a:p>
      </dgm:t>
    </dgm:pt>
    <dgm:pt modelId="{C6718ABE-9033-4EC3-867A-78D6546E01FC}" type="pres">
      <dgm:prSet presAssocID="{794E9B6C-BED1-420E-B560-166839911BF1}" presName="diagram" presStyleCnt="0">
        <dgm:presLayoutVars>
          <dgm:dir/>
          <dgm:resizeHandles val="exact"/>
        </dgm:presLayoutVars>
      </dgm:prSet>
      <dgm:spPr/>
    </dgm:pt>
    <dgm:pt modelId="{C041B1AC-243D-4841-8F03-AA3050960852}" type="pres">
      <dgm:prSet presAssocID="{7BD942E1-7A2D-4F3F-A57C-2CC2466BDE10}" presName="node" presStyleLbl="node1" presStyleIdx="0" presStyleCnt="2">
        <dgm:presLayoutVars>
          <dgm:bulletEnabled val="1"/>
        </dgm:presLayoutVars>
      </dgm:prSet>
      <dgm:spPr/>
    </dgm:pt>
    <dgm:pt modelId="{F1685DA8-C18B-4879-99BE-43DF1F1F5D51}" type="pres">
      <dgm:prSet presAssocID="{18EFA4D3-3B32-44DA-B5F3-613FA1983E2E}" presName="sibTrans" presStyleCnt="0"/>
      <dgm:spPr/>
    </dgm:pt>
    <dgm:pt modelId="{C8CA535A-705E-45B7-9982-CBAAA27D2D69}" type="pres">
      <dgm:prSet presAssocID="{458708E1-397C-479B-AC46-1FF4254860A9}" presName="node" presStyleLbl="node1" presStyleIdx="1" presStyleCnt="2">
        <dgm:presLayoutVars>
          <dgm:bulletEnabled val="1"/>
        </dgm:presLayoutVars>
      </dgm:prSet>
      <dgm:spPr/>
    </dgm:pt>
  </dgm:ptLst>
  <dgm:cxnLst>
    <dgm:cxn modelId="{7E3E742B-D109-4F71-A433-D03C669E1554}" type="presOf" srcId="{794E9B6C-BED1-420E-B560-166839911BF1}" destId="{C6718ABE-9033-4EC3-867A-78D6546E01FC}" srcOrd="0" destOrd="0" presId="urn:microsoft.com/office/officeart/2005/8/layout/default"/>
    <dgm:cxn modelId="{D06B995F-703B-4E71-B8EE-EBF717AA0023}" srcId="{794E9B6C-BED1-420E-B560-166839911BF1}" destId="{458708E1-397C-479B-AC46-1FF4254860A9}" srcOrd="1" destOrd="0" parTransId="{3ACF021F-818C-4019-9B0A-3285762C223D}" sibTransId="{082E670E-6B25-4722-8E49-3CFDF416B7C6}"/>
    <dgm:cxn modelId="{555B204E-F089-4CBD-8EEE-B7DFCB0F24D9}" type="presOf" srcId="{458708E1-397C-479B-AC46-1FF4254860A9}" destId="{C8CA535A-705E-45B7-9982-CBAAA27D2D69}" srcOrd="0" destOrd="0" presId="urn:microsoft.com/office/officeart/2005/8/layout/default"/>
    <dgm:cxn modelId="{BFA46258-D3E8-4E0A-820F-EAE8D163FF8D}" type="presOf" srcId="{7BD942E1-7A2D-4F3F-A57C-2CC2466BDE10}" destId="{C041B1AC-243D-4841-8F03-AA3050960852}" srcOrd="0" destOrd="0" presId="urn:microsoft.com/office/officeart/2005/8/layout/default"/>
    <dgm:cxn modelId="{853FDEBA-0D60-4319-81CE-71336020E4D3}" srcId="{794E9B6C-BED1-420E-B560-166839911BF1}" destId="{7BD942E1-7A2D-4F3F-A57C-2CC2466BDE10}" srcOrd="0" destOrd="0" parTransId="{98784E9C-8A12-479A-8F53-7DFBAD0EFB49}" sibTransId="{18EFA4D3-3B32-44DA-B5F3-613FA1983E2E}"/>
    <dgm:cxn modelId="{D842CFAD-781B-45FE-8001-10F0CFBD1F5A}" type="presParOf" srcId="{C6718ABE-9033-4EC3-867A-78D6546E01FC}" destId="{C041B1AC-243D-4841-8F03-AA3050960852}" srcOrd="0" destOrd="0" presId="urn:microsoft.com/office/officeart/2005/8/layout/default"/>
    <dgm:cxn modelId="{A6072353-77FF-4C8F-87CC-D4B8E5B370C2}" type="presParOf" srcId="{C6718ABE-9033-4EC3-867A-78D6546E01FC}" destId="{F1685DA8-C18B-4879-99BE-43DF1F1F5D51}" srcOrd="1" destOrd="0" presId="urn:microsoft.com/office/officeart/2005/8/layout/default"/>
    <dgm:cxn modelId="{6015C45A-025C-4AFC-80CC-2EA31FEF1E3D}" type="presParOf" srcId="{C6718ABE-9033-4EC3-867A-78D6546E01FC}" destId="{C8CA535A-705E-45B7-9982-CBAAA27D2D69}"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794E9B6C-BED1-420E-B560-166839911BF1}"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A620A0CA-CDF3-4000-BB4A-8B7E51557B09}">
      <dgm:prSet/>
      <dgm:spPr/>
      <dgm:t>
        <a:bodyPr/>
        <a:lstStyle/>
        <a:p>
          <a:r>
            <a:rPr lang="en-US" dirty="0"/>
            <a:t>CoC: Add question(s) to PIT survey to determine reasons for returns to homelessness. </a:t>
          </a:r>
          <a:r>
            <a:rPr lang="en-US"/>
            <a:t>Adjust </a:t>
          </a:r>
          <a:r>
            <a:rPr lang="en-US" dirty="0"/>
            <a:t>systems to address barriers identified</a:t>
          </a:r>
        </a:p>
      </dgm:t>
    </dgm:pt>
    <dgm:pt modelId="{14EB2807-2870-4ED2-9356-F947443183BF}" type="parTrans" cxnId="{47503311-4BE3-4740-A851-A7477CE09B52}">
      <dgm:prSet/>
      <dgm:spPr/>
      <dgm:t>
        <a:bodyPr/>
        <a:lstStyle/>
        <a:p>
          <a:endParaRPr lang="en-US"/>
        </a:p>
      </dgm:t>
    </dgm:pt>
    <dgm:pt modelId="{C261DE0B-13A3-47C0-8A4A-0D26D586077E}" type="sibTrans" cxnId="{47503311-4BE3-4740-A851-A7477CE09B52}">
      <dgm:prSet/>
      <dgm:spPr/>
      <dgm:t>
        <a:bodyPr/>
        <a:lstStyle/>
        <a:p>
          <a:endParaRPr lang="en-US"/>
        </a:p>
      </dgm:t>
    </dgm:pt>
    <dgm:pt modelId="{0FEE8BAC-0613-410E-9A9B-7AB389E3F8AA}">
      <dgm:prSet/>
      <dgm:spPr/>
      <dgm:t>
        <a:bodyPr/>
        <a:lstStyle/>
        <a:p>
          <a:r>
            <a:rPr lang="en-US" dirty="0"/>
            <a:t>All Counties: Implement follow up surveys with those who retained housing to ask what help them to learn from their experience</a:t>
          </a:r>
        </a:p>
      </dgm:t>
    </dgm:pt>
    <dgm:pt modelId="{061F3A29-7727-4C3F-A833-AB5A11E5BAFC}" type="sibTrans" cxnId="{69BFB40B-C443-4990-A5D7-FFA71767B45B}">
      <dgm:prSet/>
      <dgm:spPr/>
      <dgm:t>
        <a:bodyPr/>
        <a:lstStyle/>
        <a:p>
          <a:endParaRPr lang="en-US"/>
        </a:p>
      </dgm:t>
    </dgm:pt>
    <dgm:pt modelId="{740770F6-00F4-4244-9E10-88BD491B9D00}" type="parTrans" cxnId="{69BFB40B-C443-4990-A5D7-FFA71767B45B}">
      <dgm:prSet/>
      <dgm:spPr/>
      <dgm:t>
        <a:bodyPr/>
        <a:lstStyle/>
        <a:p>
          <a:endParaRPr lang="en-US"/>
        </a:p>
      </dgm:t>
    </dgm:pt>
    <dgm:pt modelId="{EDBB68BE-0CF9-4424-8B9B-4A99D5F54021}" type="pres">
      <dgm:prSet presAssocID="{794E9B6C-BED1-420E-B560-166839911BF1}" presName="linear" presStyleCnt="0">
        <dgm:presLayoutVars>
          <dgm:animLvl val="lvl"/>
          <dgm:resizeHandles val="exact"/>
        </dgm:presLayoutVars>
      </dgm:prSet>
      <dgm:spPr/>
    </dgm:pt>
    <dgm:pt modelId="{56832CC5-46FD-4B86-90EB-32CE7B54EDF0}" type="pres">
      <dgm:prSet presAssocID="{A620A0CA-CDF3-4000-BB4A-8B7E51557B09}" presName="parentText" presStyleLbl="node1" presStyleIdx="0" presStyleCnt="2">
        <dgm:presLayoutVars>
          <dgm:chMax val="0"/>
          <dgm:bulletEnabled val="1"/>
        </dgm:presLayoutVars>
      </dgm:prSet>
      <dgm:spPr/>
    </dgm:pt>
    <dgm:pt modelId="{D1BFB0DE-9657-49B4-AC3D-2D830169E559}" type="pres">
      <dgm:prSet presAssocID="{C261DE0B-13A3-47C0-8A4A-0D26D586077E}" presName="spacer" presStyleCnt="0"/>
      <dgm:spPr/>
    </dgm:pt>
    <dgm:pt modelId="{512268A2-A5EF-4901-AB49-5A0F6945ABCC}" type="pres">
      <dgm:prSet presAssocID="{0FEE8BAC-0613-410E-9A9B-7AB389E3F8AA}" presName="parentText" presStyleLbl="node1" presStyleIdx="1" presStyleCnt="2">
        <dgm:presLayoutVars>
          <dgm:chMax val="0"/>
          <dgm:bulletEnabled val="1"/>
        </dgm:presLayoutVars>
      </dgm:prSet>
      <dgm:spPr/>
    </dgm:pt>
  </dgm:ptLst>
  <dgm:cxnLst>
    <dgm:cxn modelId="{69BFB40B-C443-4990-A5D7-FFA71767B45B}" srcId="{794E9B6C-BED1-420E-B560-166839911BF1}" destId="{0FEE8BAC-0613-410E-9A9B-7AB389E3F8AA}" srcOrd="1" destOrd="0" parTransId="{740770F6-00F4-4244-9E10-88BD491B9D00}" sibTransId="{061F3A29-7727-4C3F-A833-AB5A11E5BAFC}"/>
    <dgm:cxn modelId="{47503311-4BE3-4740-A851-A7477CE09B52}" srcId="{794E9B6C-BED1-420E-B560-166839911BF1}" destId="{A620A0CA-CDF3-4000-BB4A-8B7E51557B09}" srcOrd="0" destOrd="0" parTransId="{14EB2807-2870-4ED2-9356-F947443183BF}" sibTransId="{C261DE0B-13A3-47C0-8A4A-0D26D586077E}"/>
    <dgm:cxn modelId="{7BE2492E-3E4E-4C6C-A1DD-7569CE0D47E3}" type="presOf" srcId="{794E9B6C-BED1-420E-B560-166839911BF1}" destId="{EDBB68BE-0CF9-4424-8B9B-4A99D5F54021}" srcOrd="0" destOrd="0" presId="urn:microsoft.com/office/officeart/2005/8/layout/vList2"/>
    <dgm:cxn modelId="{6DAB8A8E-5A7D-4F99-A82C-DE85459723AA}" type="presOf" srcId="{A620A0CA-CDF3-4000-BB4A-8B7E51557B09}" destId="{56832CC5-46FD-4B86-90EB-32CE7B54EDF0}" srcOrd="0" destOrd="0" presId="urn:microsoft.com/office/officeart/2005/8/layout/vList2"/>
    <dgm:cxn modelId="{56482DE3-62B4-4FB8-B63F-41298C490444}" type="presOf" srcId="{0FEE8BAC-0613-410E-9A9B-7AB389E3F8AA}" destId="{512268A2-A5EF-4901-AB49-5A0F6945ABCC}" srcOrd="0" destOrd="0" presId="urn:microsoft.com/office/officeart/2005/8/layout/vList2"/>
    <dgm:cxn modelId="{29C0E281-24A5-4C1F-9E43-2420C9CB9A5B}" type="presParOf" srcId="{EDBB68BE-0CF9-4424-8B9B-4A99D5F54021}" destId="{56832CC5-46FD-4B86-90EB-32CE7B54EDF0}" srcOrd="0" destOrd="0" presId="urn:microsoft.com/office/officeart/2005/8/layout/vList2"/>
    <dgm:cxn modelId="{408F79E7-FF0B-447C-8E3D-12429E5BE50D}" type="presParOf" srcId="{EDBB68BE-0CF9-4424-8B9B-4A99D5F54021}" destId="{D1BFB0DE-9657-49B4-AC3D-2D830169E559}" srcOrd="1" destOrd="0" presId="urn:microsoft.com/office/officeart/2005/8/layout/vList2"/>
    <dgm:cxn modelId="{12B3A568-5DB3-4E1A-AF40-08C9F406538F}" type="presParOf" srcId="{EDBB68BE-0CF9-4424-8B9B-4A99D5F54021}" destId="{512268A2-A5EF-4901-AB49-5A0F6945ABCC}"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794E9B6C-BED1-420E-B560-166839911BF1}" type="doc">
      <dgm:prSet loTypeId="urn:microsoft.com/office/officeart/2005/8/layout/default" loCatId="list" qsTypeId="urn:microsoft.com/office/officeart/2005/8/quickstyle/simple4" qsCatId="simple" csTypeId="urn:microsoft.com/office/officeart/2005/8/colors/colorful2" csCatId="colorful" phldr="1"/>
      <dgm:spPr/>
      <dgm:t>
        <a:bodyPr/>
        <a:lstStyle/>
        <a:p>
          <a:endParaRPr lang="en-US"/>
        </a:p>
      </dgm:t>
    </dgm:pt>
    <dgm:pt modelId="{7BD942E1-7A2D-4F3F-A57C-2CC2466BDE10}">
      <dgm:prSet/>
      <dgm:spPr/>
      <dgm:t>
        <a:bodyPr/>
        <a:lstStyle/>
        <a:p>
          <a:pPr>
            <a:buNone/>
          </a:pPr>
          <a:r>
            <a:rPr lang="en-US" dirty="0"/>
            <a:t>CoC: Evaluate this data for each County to determine which counties are contributing to this number</a:t>
          </a:r>
        </a:p>
      </dgm:t>
    </dgm:pt>
    <dgm:pt modelId="{98784E9C-8A12-479A-8F53-7DFBAD0EFB49}" type="parTrans" cxnId="{853FDEBA-0D60-4319-81CE-71336020E4D3}">
      <dgm:prSet/>
      <dgm:spPr/>
      <dgm:t>
        <a:bodyPr/>
        <a:lstStyle/>
        <a:p>
          <a:endParaRPr lang="en-US"/>
        </a:p>
      </dgm:t>
    </dgm:pt>
    <dgm:pt modelId="{18EFA4D3-3B32-44DA-B5F3-613FA1983E2E}" type="sibTrans" cxnId="{853FDEBA-0D60-4319-81CE-71336020E4D3}">
      <dgm:prSet/>
      <dgm:spPr/>
      <dgm:t>
        <a:bodyPr/>
        <a:lstStyle/>
        <a:p>
          <a:endParaRPr lang="en-US"/>
        </a:p>
      </dgm:t>
    </dgm:pt>
    <dgm:pt modelId="{458708E1-397C-479B-AC46-1FF4254860A9}">
      <dgm:prSet custT="1"/>
      <dgm:spPr/>
      <dgm:t>
        <a:bodyPr/>
        <a:lstStyle/>
        <a:p>
          <a:pPr>
            <a:buNone/>
          </a:pPr>
          <a:r>
            <a:rPr lang="en-US" sz="2400" dirty="0"/>
            <a:t>All Counties: Engage in proactive efforts to hire case managers and housing navigators with lived experience who are Black or African American</a:t>
          </a:r>
        </a:p>
      </dgm:t>
    </dgm:pt>
    <dgm:pt modelId="{3ACF021F-818C-4019-9B0A-3285762C223D}" type="parTrans" cxnId="{D06B995F-703B-4E71-B8EE-EBF717AA0023}">
      <dgm:prSet/>
      <dgm:spPr/>
      <dgm:t>
        <a:bodyPr/>
        <a:lstStyle/>
        <a:p>
          <a:endParaRPr lang="en-US"/>
        </a:p>
      </dgm:t>
    </dgm:pt>
    <dgm:pt modelId="{082E670E-6B25-4722-8E49-3CFDF416B7C6}" type="sibTrans" cxnId="{D06B995F-703B-4E71-B8EE-EBF717AA0023}">
      <dgm:prSet/>
      <dgm:spPr/>
      <dgm:t>
        <a:bodyPr/>
        <a:lstStyle/>
        <a:p>
          <a:endParaRPr lang="en-US"/>
        </a:p>
      </dgm:t>
    </dgm:pt>
    <dgm:pt modelId="{C6718ABE-9033-4EC3-867A-78D6546E01FC}" type="pres">
      <dgm:prSet presAssocID="{794E9B6C-BED1-420E-B560-166839911BF1}" presName="diagram" presStyleCnt="0">
        <dgm:presLayoutVars>
          <dgm:dir/>
          <dgm:resizeHandles val="exact"/>
        </dgm:presLayoutVars>
      </dgm:prSet>
      <dgm:spPr/>
    </dgm:pt>
    <dgm:pt modelId="{C041B1AC-243D-4841-8F03-AA3050960852}" type="pres">
      <dgm:prSet presAssocID="{7BD942E1-7A2D-4F3F-A57C-2CC2466BDE10}" presName="node" presStyleLbl="node1" presStyleIdx="0" presStyleCnt="2">
        <dgm:presLayoutVars>
          <dgm:bulletEnabled val="1"/>
        </dgm:presLayoutVars>
      </dgm:prSet>
      <dgm:spPr/>
    </dgm:pt>
    <dgm:pt modelId="{F1685DA8-C18B-4879-99BE-43DF1F1F5D51}" type="pres">
      <dgm:prSet presAssocID="{18EFA4D3-3B32-44DA-B5F3-613FA1983E2E}" presName="sibTrans" presStyleCnt="0"/>
      <dgm:spPr/>
    </dgm:pt>
    <dgm:pt modelId="{C8CA535A-705E-45B7-9982-CBAAA27D2D69}" type="pres">
      <dgm:prSet presAssocID="{458708E1-397C-479B-AC46-1FF4254860A9}" presName="node" presStyleLbl="node1" presStyleIdx="1" presStyleCnt="2">
        <dgm:presLayoutVars>
          <dgm:bulletEnabled val="1"/>
        </dgm:presLayoutVars>
      </dgm:prSet>
      <dgm:spPr/>
    </dgm:pt>
  </dgm:ptLst>
  <dgm:cxnLst>
    <dgm:cxn modelId="{7E3E742B-D109-4F71-A433-D03C669E1554}" type="presOf" srcId="{794E9B6C-BED1-420E-B560-166839911BF1}" destId="{C6718ABE-9033-4EC3-867A-78D6546E01FC}" srcOrd="0" destOrd="0" presId="urn:microsoft.com/office/officeart/2005/8/layout/default"/>
    <dgm:cxn modelId="{D06B995F-703B-4E71-B8EE-EBF717AA0023}" srcId="{794E9B6C-BED1-420E-B560-166839911BF1}" destId="{458708E1-397C-479B-AC46-1FF4254860A9}" srcOrd="1" destOrd="0" parTransId="{3ACF021F-818C-4019-9B0A-3285762C223D}" sibTransId="{082E670E-6B25-4722-8E49-3CFDF416B7C6}"/>
    <dgm:cxn modelId="{555B204E-F089-4CBD-8EEE-B7DFCB0F24D9}" type="presOf" srcId="{458708E1-397C-479B-AC46-1FF4254860A9}" destId="{C8CA535A-705E-45B7-9982-CBAAA27D2D69}" srcOrd="0" destOrd="0" presId="urn:microsoft.com/office/officeart/2005/8/layout/default"/>
    <dgm:cxn modelId="{BFA46258-D3E8-4E0A-820F-EAE8D163FF8D}" type="presOf" srcId="{7BD942E1-7A2D-4F3F-A57C-2CC2466BDE10}" destId="{C041B1AC-243D-4841-8F03-AA3050960852}" srcOrd="0" destOrd="0" presId="urn:microsoft.com/office/officeart/2005/8/layout/default"/>
    <dgm:cxn modelId="{853FDEBA-0D60-4319-81CE-71336020E4D3}" srcId="{794E9B6C-BED1-420E-B560-166839911BF1}" destId="{7BD942E1-7A2D-4F3F-A57C-2CC2466BDE10}" srcOrd="0" destOrd="0" parTransId="{98784E9C-8A12-479A-8F53-7DFBAD0EFB49}" sibTransId="{18EFA4D3-3B32-44DA-B5F3-613FA1983E2E}"/>
    <dgm:cxn modelId="{D842CFAD-781B-45FE-8001-10F0CFBD1F5A}" type="presParOf" srcId="{C6718ABE-9033-4EC3-867A-78D6546E01FC}" destId="{C041B1AC-243D-4841-8F03-AA3050960852}" srcOrd="0" destOrd="0" presId="urn:microsoft.com/office/officeart/2005/8/layout/default"/>
    <dgm:cxn modelId="{A6072353-77FF-4C8F-87CC-D4B8E5B370C2}" type="presParOf" srcId="{C6718ABE-9033-4EC3-867A-78D6546E01FC}" destId="{F1685DA8-C18B-4879-99BE-43DF1F1F5D51}" srcOrd="1" destOrd="0" presId="urn:microsoft.com/office/officeart/2005/8/layout/default"/>
    <dgm:cxn modelId="{6015C45A-025C-4AFC-80CC-2EA31FEF1E3D}" type="presParOf" srcId="{C6718ABE-9033-4EC3-867A-78D6546E01FC}" destId="{C8CA535A-705E-45B7-9982-CBAAA27D2D69}"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94E9B6C-BED1-420E-B560-166839911BF1}"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7CF7447F-6B46-4F9F-97E9-92AE4C165C2B}">
      <dgm:prSet custT="1"/>
      <dgm:spPr/>
      <dgm:t>
        <a:bodyPr/>
        <a:lstStyle/>
        <a:p>
          <a:r>
            <a:rPr lang="en-US" sz="4100" dirty="0"/>
            <a:t>All Counties: Counties will expand the existing street outreach programs to include more hours and more locations through the area.  Staff will work to provide connections to permanent housing through that outreach</a:t>
          </a:r>
        </a:p>
      </dgm:t>
    </dgm:pt>
    <dgm:pt modelId="{D3906B6D-7399-4DD9-BE0F-6B4C4A54E637}" type="parTrans" cxnId="{7EE71843-97CC-4943-A51F-1EF5D4756BB4}">
      <dgm:prSet/>
      <dgm:spPr/>
      <dgm:t>
        <a:bodyPr/>
        <a:lstStyle/>
        <a:p>
          <a:endParaRPr lang="en-US"/>
        </a:p>
      </dgm:t>
    </dgm:pt>
    <dgm:pt modelId="{F5E65466-1B6C-4419-8997-B65B72BA3EAF}" type="sibTrans" cxnId="{7EE71843-97CC-4943-A51F-1EF5D4756BB4}">
      <dgm:prSet/>
      <dgm:spPr/>
      <dgm:t>
        <a:bodyPr/>
        <a:lstStyle/>
        <a:p>
          <a:endParaRPr lang="en-US"/>
        </a:p>
      </dgm:t>
    </dgm:pt>
    <dgm:pt modelId="{EDBB68BE-0CF9-4424-8B9B-4A99D5F54021}" type="pres">
      <dgm:prSet presAssocID="{794E9B6C-BED1-420E-B560-166839911BF1}" presName="linear" presStyleCnt="0">
        <dgm:presLayoutVars>
          <dgm:animLvl val="lvl"/>
          <dgm:resizeHandles val="exact"/>
        </dgm:presLayoutVars>
      </dgm:prSet>
      <dgm:spPr/>
    </dgm:pt>
    <dgm:pt modelId="{F9F24046-4A96-4D77-BCFD-2C9D95A3A073}" type="pres">
      <dgm:prSet presAssocID="{7CF7447F-6B46-4F9F-97E9-92AE4C165C2B}" presName="parentText" presStyleLbl="node1" presStyleIdx="0" presStyleCnt="1">
        <dgm:presLayoutVars>
          <dgm:chMax val="0"/>
          <dgm:bulletEnabled val="1"/>
        </dgm:presLayoutVars>
      </dgm:prSet>
      <dgm:spPr/>
    </dgm:pt>
  </dgm:ptLst>
  <dgm:cxnLst>
    <dgm:cxn modelId="{7BE2492E-3E4E-4C6C-A1DD-7569CE0D47E3}" type="presOf" srcId="{794E9B6C-BED1-420E-B560-166839911BF1}" destId="{EDBB68BE-0CF9-4424-8B9B-4A99D5F54021}" srcOrd="0" destOrd="0" presId="urn:microsoft.com/office/officeart/2005/8/layout/vList2"/>
    <dgm:cxn modelId="{7EE71843-97CC-4943-A51F-1EF5D4756BB4}" srcId="{794E9B6C-BED1-420E-B560-166839911BF1}" destId="{7CF7447F-6B46-4F9F-97E9-92AE4C165C2B}" srcOrd="0" destOrd="0" parTransId="{D3906B6D-7399-4DD9-BE0F-6B4C4A54E637}" sibTransId="{F5E65466-1B6C-4419-8997-B65B72BA3EAF}"/>
    <dgm:cxn modelId="{8A778290-AB68-440B-9345-7B9E67B973DD}" type="presOf" srcId="{7CF7447F-6B46-4F9F-97E9-92AE4C165C2B}" destId="{F9F24046-4A96-4D77-BCFD-2C9D95A3A073}" srcOrd="0" destOrd="0" presId="urn:microsoft.com/office/officeart/2005/8/layout/vList2"/>
    <dgm:cxn modelId="{35B728F4-28B6-421C-B040-FB350CB19DCF}" type="presParOf" srcId="{EDBB68BE-0CF9-4424-8B9B-4A99D5F54021}" destId="{F9F24046-4A96-4D77-BCFD-2C9D95A3A073}"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794E9B6C-BED1-420E-B560-166839911BF1}" type="doc">
      <dgm:prSet loTypeId="urn:microsoft.com/office/officeart/2005/8/layout/default" loCatId="list" qsTypeId="urn:microsoft.com/office/officeart/2005/8/quickstyle/simple4" qsCatId="simple" csTypeId="urn:microsoft.com/office/officeart/2005/8/colors/colorful2" csCatId="colorful" phldr="1"/>
      <dgm:spPr/>
      <dgm:t>
        <a:bodyPr/>
        <a:lstStyle/>
        <a:p>
          <a:endParaRPr lang="en-US"/>
        </a:p>
      </dgm:t>
    </dgm:pt>
    <dgm:pt modelId="{458708E1-397C-479B-AC46-1FF4254860A9}">
      <dgm:prSet custT="1"/>
      <dgm:spPr/>
      <dgm:t>
        <a:bodyPr/>
        <a:lstStyle/>
        <a:p>
          <a:pPr>
            <a:buNone/>
          </a:pPr>
          <a:r>
            <a:rPr lang="en-US" sz="3600" dirty="0"/>
            <a:t>All Counties: Engage in proactive efforts to hire case managers and housing navigators with lived experience who are Black or African American</a:t>
          </a:r>
        </a:p>
      </dgm:t>
    </dgm:pt>
    <dgm:pt modelId="{3ACF021F-818C-4019-9B0A-3285762C223D}" type="parTrans" cxnId="{D06B995F-703B-4E71-B8EE-EBF717AA0023}">
      <dgm:prSet/>
      <dgm:spPr/>
      <dgm:t>
        <a:bodyPr/>
        <a:lstStyle/>
        <a:p>
          <a:endParaRPr lang="en-US"/>
        </a:p>
      </dgm:t>
    </dgm:pt>
    <dgm:pt modelId="{082E670E-6B25-4722-8E49-3CFDF416B7C6}" type="sibTrans" cxnId="{D06B995F-703B-4E71-B8EE-EBF717AA0023}">
      <dgm:prSet/>
      <dgm:spPr/>
      <dgm:t>
        <a:bodyPr/>
        <a:lstStyle/>
        <a:p>
          <a:endParaRPr lang="en-US"/>
        </a:p>
      </dgm:t>
    </dgm:pt>
    <dgm:pt modelId="{C6718ABE-9033-4EC3-867A-78D6546E01FC}" type="pres">
      <dgm:prSet presAssocID="{794E9B6C-BED1-420E-B560-166839911BF1}" presName="diagram" presStyleCnt="0">
        <dgm:presLayoutVars>
          <dgm:dir/>
          <dgm:resizeHandles val="exact"/>
        </dgm:presLayoutVars>
      </dgm:prSet>
      <dgm:spPr/>
    </dgm:pt>
    <dgm:pt modelId="{C8CA535A-705E-45B7-9982-CBAAA27D2D69}" type="pres">
      <dgm:prSet presAssocID="{458708E1-397C-479B-AC46-1FF4254860A9}" presName="node" presStyleLbl="node1" presStyleIdx="0" presStyleCnt="1">
        <dgm:presLayoutVars>
          <dgm:bulletEnabled val="1"/>
        </dgm:presLayoutVars>
      </dgm:prSet>
      <dgm:spPr/>
    </dgm:pt>
  </dgm:ptLst>
  <dgm:cxnLst>
    <dgm:cxn modelId="{7E3E742B-D109-4F71-A433-D03C669E1554}" type="presOf" srcId="{794E9B6C-BED1-420E-B560-166839911BF1}" destId="{C6718ABE-9033-4EC3-867A-78D6546E01FC}" srcOrd="0" destOrd="0" presId="urn:microsoft.com/office/officeart/2005/8/layout/default"/>
    <dgm:cxn modelId="{D06B995F-703B-4E71-B8EE-EBF717AA0023}" srcId="{794E9B6C-BED1-420E-B560-166839911BF1}" destId="{458708E1-397C-479B-AC46-1FF4254860A9}" srcOrd="0" destOrd="0" parTransId="{3ACF021F-818C-4019-9B0A-3285762C223D}" sibTransId="{082E670E-6B25-4722-8E49-3CFDF416B7C6}"/>
    <dgm:cxn modelId="{555B204E-F089-4CBD-8EEE-B7DFCB0F24D9}" type="presOf" srcId="{458708E1-397C-479B-AC46-1FF4254860A9}" destId="{C8CA535A-705E-45B7-9982-CBAAA27D2D69}" srcOrd="0" destOrd="0" presId="urn:microsoft.com/office/officeart/2005/8/layout/default"/>
    <dgm:cxn modelId="{6015C45A-025C-4AFC-80CC-2EA31FEF1E3D}" type="presParOf" srcId="{C6718ABE-9033-4EC3-867A-78D6546E01FC}" destId="{C8CA535A-705E-45B7-9982-CBAAA27D2D69}" srcOrd="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94E9B6C-BED1-420E-B560-166839911BF1}" type="doc">
      <dgm:prSet loTypeId="urn:microsoft.com/office/officeart/2005/8/layout/default" loCatId="list" qsTypeId="urn:microsoft.com/office/officeart/2005/8/quickstyle/simple4" qsCatId="simple" csTypeId="urn:microsoft.com/office/officeart/2005/8/colors/colorful2" csCatId="colorful" phldr="1"/>
      <dgm:spPr/>
      <dgm:t>
        <a:bodyPr/>
        <a:lstStyle/>
        <a:p>
          <a:endParaRPr lang="en-US"/>
        </a:p>
      </dgm:t>
    </dgm:pt>
    <dgm:pt modelId="{C424FC9A-130A-4889-AFE7-B40BCE0BE1C7}">
      <dgm:prSet/>
      <dgm:spPr/>
      <dgm:t>
        <a:bodyPr/>
        <a:lstStyle/>
        <a:p>
          <a:r>
            <a:rPr lang="en-US" dirty="0"/>
            <a:t>Permanent Housing Solutions: Rapid Rehousing/Rental Subsidies, Operating Subsidies in Permanent Housing, Permanent Housing Services and Services Coordination, Capital for Permanent Housing (conversion of interim/transitional housing into permanent housing)</a:t>
          </a:r>
        </a:p>
      </dgm:t>
    </dgm:pt>
    <dgm:pt modelId="{BA7695B9-57AD-475E-8E56-F1B988580E1A}" type="parTrans" cxnId="{AD20FB19-2149-46D7-AA41-AD0398C099B2}">
      <dgm:prSet/>
      <dgm:spPr/>
      <dgm:t>
        <a:bodyPr/>
        <a:lstStyle/>
        <a:p>
          <a:endParaRPr lang="en-US"/>
        </a:p>
      </dgm:t>
    </dgm:pt>
    <dgm:pt modelId="{2D62EC69-7D78-4473-AFC6-80F7F63D91AC}" type="sibTrans" cxnId="{AD20FB19-2149-46D7-AA41-AD0398C099B2}">
      <dgm:prSet/>
      <dgm:spPr/>
      <dgm:t>
        <a:bodyPr/>
        <a:lstStyle/>
        <a:p>
          <a:endParaRPr lang="en-US"/>
        </a:p>
      </dgm:t>
    </dgm:pt>
    <dgm:pt modelId="{859B7944-038A-4D36-9ACD-BBEAA1BDF82B}">
      <dgm:prSet/>
      <dgm:spPr>
        <a:solidFill>
          <a:srgbClr val="C00000"/>
        </a:solidFill>
      </dgm:spPr>
      <dgm:t>
        <a:bodyPr/>
        <a:lstStyle/>
        <a:p>
          <a:r>
            <a:rPr lang="en-US" dirty="0"/>
            <a:t>Homelessness Prevention Activities: Prevention and Diversion</a:t>
          </a:r>
        </a:p>
      </dgm:t>
    </dgm:pt>
    <dgm:pt modelId="{92FD4391-1AA9-49D7-B2A3-E8C45E1FDDAC}" type="parTrans" cxnId="{90BD8C6A-C245-4F6F-96C5-309D871C1548}">
      <dgm:prSet/>
      <dgm:spPr/>
      <dgm:t>
        <a:bodyPr/>
        <a:lstStyle/>
        <a:p>
          <a:endParaRPr lang="en-US"/>
        </a:p>
      </dgm:t>
    </dgm:pt>
    <dgm:pt modelId="{2FD40138-72D1-470A-BE9D-74FEA7C29204}" type="sibTrans" cxnId="{90BD8C6A-C245-4F6F-96C5-309D871C1548}">
      <dgm:prSet/>
      <dgm:spPr/>
      <dgm:t>
        <a:bodyPr/>
        <a:lstStyle/>
        <a:p>
          <a:endParaRPr lang="en-US"/>
        </a:p>
      </dgm:t>
    </dgm:pt>
    <dgm:pt modelId="{7BD942E1-7A2D-4F3F-A57C-2CC2466BDE10}">
      <dgm:prSet/>
      <dgm:spPr/>
      <dgm:t>
        <a:bodyPr/>
        <a:lstStyle/>
        <a:p>
          <a:pPr>
            <a:buNone/>
          </a:pPr>
          <a:r>
            <a:rPr lang="en-US" dirty="0"/>
            <a:t>Existing Interim Housing Solutions: Navigation Centers, Motel/Hotel Vouchers, Operating Expenses of Interim Housing, Interim Housing Services and Service Coordination</a:t>
          </a:r>
        </a:p>
      </dgm:t>
    </dgm:pt>
    <dgm:pt modelId="{98784E9C-8A12-479A-8F53-7DFBAD0EFB49}" type="parTrans" cxnId="{853FDEBA-0D60-4319-81CE-71336020E4D3}">
      <dgm:prSet/>
      <dgm:spPr/>
      <dgm:t>
        <a:bodyPr/>
        <a:lstStyle/>
        <a:p>
          <a:endParaRPr lang="en-US"/>
        </a:p>
      </dgm:t>
    </dgm:pt>
    <dgm:pt modelId="{18EFA4D3-3B32-44DA-B5F3-613FA1983E2E}" type="sibTrans" cxnId="{853FDEBA-0D60-4319-81CE-71336020E4D3}">
      <dgm:prSet/>
      <dgm:spPr/>
      <dgm:t>
        <a:bodyPr/>
        <a:lstStyle/>
        <a:p>
          <a:endParaRPr lang="en-US"/>
        </a:p>
      </dgm:t>
    </dgm:pt>
    <dgm:pt modelId="{458708E1-397C-479B-AC46-1FF4254860A9}">
      <dgm:prSet/>
      <dgm:spPr/>
      <dgm:t>
        <a:bodyPr/>
        <a:lstStyle/>
        <a:p>
          <a:pPr>
            <a:buNone/>
          </a:pPr>
          <a:r>
            <a:rPr lang="en-US"/>
            <a:t>Non-Housing Solutions: Services and Service Coordination for People Experiencing Unsheltered Homelessness (includes street outreach, housing navigation, harm reduction, hygiene services, etc. for those who are unsheltered)</a:t>
          </a:r>
        </a:p>
      </dgm:t>
    </dgm:pt>
    <dgm:pt modelId="{3ACF021F-818C-4019-9B0A-3285762C223D}" type="parTrans" cxnId="{D06B995F-703B-4E71-B8EE-EBF717AA0023}">
      <dgm:prSet/>
      <dgm:spPr/>
      <dgm:t>
        <a:bodyPr/>
        <a:lstStyle/>
        <a:p>
          <a:endParaRPr lang="en-US"/>
        </a:p>
      </dgm:t>
    </dgm:pt>
    <dgm:pt modelId="{082E670E-6B25-4722-8E49-3CFDF416B7C6}" type="sibTrans" cxnId="{D06B995F-703B-4E71-B8EE-EBF717AA0023}">
      <dgm:prSet/>
      <dgm:spPr/>
      <dgm:t>
        <a:bodyPr/>
        <a:lstStyle/>
        <a:p>
          <a:endParaRPr lang="en-US"/>
        </a:p>
      </dgm:t>
    </dgm:pt>
    <dgm:pt modelId="{C6718ABE-9033-4EC3-867A-78D6546E01FC}" type="pres">
      <dgm:prSet presAssocID="{794E9B6C-BED1-420E-B560-166839911BF1}" presName="diagram" presStyleCnt="0">
        <dgm:presLayoutVars>
          <dgm:dir/>
          <dgm:resizeHandles val="exact"/>
        </dgm:presLayoutVars>
      </dgm:prSet>
      <dgm:spPr/>
    </dgm:pt>
    <dgm:pt modelId="{4D4E4506-B007-4060-8E97-39AC952CC83E}" type="pres">
      <dgm:prSet presAssocID="{C424FC9A-130A-4889-AFE7-B40BCE0BE1C7}" presName="node" presStyleLbl="node1" presStyleIdx="0" presStyleCnt="4">
        <dgm:presLayoutVars>
          <dgm:bulletEnabled val="1"/>
        </dgm:presLayoutVars>
      </dgm:prSet>
      <dgm:spPr/>
    </dgm:pt>
    <dgm:pt modelId="{66E98523-2462-4EAA-9672-3DA53B1E4E53}" type="pres">
      <dgm:prSet presAssocID="{2D62EC69-7D78-4473-AFC6-80F7F63D91AC}" presName="sibTrans" presStyleCnt="0"/>
      <dgm:spPr/>
    </dgm:pt>
    <dgm:pt modelId="{4DD2D875-23D1-479F-93C4-59BEAB996F7E}" type="pres">
      <dgm:prSet presAssocID="{859B7944-038A-4D36-9ACD-BBEAA1BDF82B}" presName="node" presStyleLbl="node1" presStyleIdx="1" presStyleCnt="4">
        <dgm:presLayoutVars>
          <dgm:bulletEnabled val="1"/>
        </dgm:presLayoutVars>
      </dgm:prSet>
      <dgm:spPr/>
    </dgm:pt>
    <dgm:pt modelId="{0A0DB4E4-F0E0-403F-8BE6-09C10E3CBC38}" type="pres">
      <dgm:prSet presAssocID="{2FD40138-72D1-470A-BE9D-74FEA7C29204}" presName="sibTrans" presStyleCnt="0"/>
      <dgm:spPr/>
    </dgm:pt>
    <dgm:pt modelId="{C041B1AC-243D-4841-8F03-AA3050960852}" type="pres">
      <dgm:prSet presAssocID="{7BD942E1-7A2D-4F3F-A57C-2CC2466BDE10}" presName="node" presStyleLbl="node1" presStyleIdx="2" presStyleCnt="4">
        <dgm:presLayoutVars>
          <dgm:bulletEnabled val="1"/>
        </dgm:presLayoutVars>
      </dgm:prSet>
      <dgm:spPr/>
    </dgm:pt>
    <dgm:pt modelId="{F1685DA8-C18B-4879-99BE-43DF1F1F5D51}" type="pres">
      <dgm:prSet presAssocID="{18EFA4D3-3B32-44DA-B5F3-613FA1983E2E}" presName="sibTrans" presStyleCnt="0"/>
      <dgm:spPr/>
    </dgm:pt>
    <dgm:pt modelId="{C8CA535A-705E-45B7-9982-CBAAA27D2D69}" type="pres">
      <dgm:prSet presAssocID="{458708E1-397C-479B-AC46-1FF4254860A9}" presName="node" presStyleLbl="node1" presStyleIdx="3" presStyleCnt="4">
        <dgm:presLayoutVars>
          <dgm:bulletEnabled val="1"/>
        </dgm:presLayoutVars>
      </dgm:prSet>
      <dgm:spPr/>
    </dgm:pt>
  </dgm:ptLst>
  <dgm:cxnLst>
    <dgm:cxn modelId="{D7369E0A-D595-4C6E-AD07-AC764D85E579}" type="presOf" srcId="{C424FC9A-130A-4889-AFE7-B40BCE0BE1C7}" destId="{4D4E4506-B007-4060-8E97-39AC952CC83E}" srcOrd="0" destOrd="0" presId="urn:microsoft.com/office/officeart/2005/8/layout/default"/>
    <dgm:cxn modelId="{AD20FB19-2149-46D7-AA41-AD0398C099B2}" srcId="{794E9B6C-BED1-420E-B560-166839911BF1}" destId="{C424FC9A-130A-4889-AFE7-B40BCE0BE1C7}" srcOrd="0" destOrd="0" parTransId="{BA7695B9-57AD-475E-8E56-F1B988580E1A}" sibTransId="{2D62EC69-7D78-4473-AFC6-80F7F63D91AC}"/>
    <dgm:cxn modelId="{7E3E742B-D109-4F71-A433-D03C669E1554}" type="presOf" srcId="{794E9B6C-BED1-420E-B560-166839911BF1}" destId="{C6718ABE-9033-4EC3-867A-78D6546E01FC}" srcOrd="0" destOrd="0" presId="urn:microsoft.com/office/officeart/2005/8/layout/default"/>
    <dgm:cxn modelId="{0A436F34-8527-43F3-AEFA-4BF8E072EEA2}" type="presOf" srcId="{859B7944-038A-4D36-9ACD-BBEAA1BDF82B}" destId="{4DD2D875-23D1-479F-93C4-59BEAB996F7E}" srcOrd="0" destOrd="0" presId="urn:microsoft.com/office/officeart/2005/8/layout/default"/>
    <dgm:cxn modelId="{D06B995F-703B-4E71-B8EE-EBF717AA0023}" srcId="{794E9B6C-BED1-420E-B560-166839911BF1}" destId="{458708E1-397C-479B-AC46-1FF4254860A9}" srcOrd="3" destOrd="0" parTransId="{3ACF021F-818C-4019-9B0A-3285762C223D}" sibTransId="{082E670E-6B25-4722-8E49-3CFDF416B7C6}"/>
    <dgm:cxn modelId="{90BD8C6A-C245-4F6F-96C5-309D871C1548}" srcId="{794E9B6C-BED1-420E-B560-166839911BF1}" destId="{859B7944-038A-4D36-9ACD-BBEAA1BDF82B}" srcOrd="1" destOrd="0" parTransId="{92FD4391-1AA9-49D7-B2A3-E8C45E1FDDAC}" sibTransId="{2FD40138-72D1-470A-BE9D-74FEA7C29204}"/>
    <dgm:cxn modelId="{555B204E-F089-4CBD-8EEE-B7DFCB0F24D9}" type="presOf" srcId="{458708E1-397C-479B-AC46-1FF4254860A9}" destId="{C8CA535A-705E-45B7-9982-CBAAA27D2D69}" srcOrd="0" destOrd="0" presId="urn:microsoft.com/office/officeart/2005/8/layout/default"/>
    <dgm:cxn modelId="{BFA46258-D3E8-4E0A-820F-EAE8D163FF8D}" type="presOf" srcId="{7BD942E1-7A2D-4F3F-A57C-2CC2466BDE10}" destId="{C041B1AC-243D-4841-8F03-AA3050960852}" srcOrd="0" destOrd="0" presId="urn:microsoft.com/office/officeart/2005/8/layout/default"/>
    <dgm:cxn modelId="{853FDEBA-0D60-4319-81CE-71336020E4D3}" srcId="{794E9B6C-BED1-420E-B560-166839911BF1}" destId="{7BD942E1-7A2D-4F3F-A57C-2CC2466BDE10}" srcOrd="2" destOrd="0" parTransId="{98784E9C-8A12-479A-8F53-7DFBAD0EFB49}" sibTransId="{18EFA4D3-3B32-44DA-B5F3-613FA1983E2E}"/>
    <dgm:cxn modelId="{C7142B28-233A-4E5B-93AD-8E333D08847A}" type="presParOf" srcId="{C6718ABE-9033-4EC3-867A-78D6546E01FC}" destId="{4D4E4506-B007-4060-8E97-39AC952CC83E}" srcOrd="0" destOrd="0" presId="urn:microsoft.com/office/officeart/2005/8/layout/default"/>
    <dgm:cxn modelId="{3B13EAB7-91D6-40D7-8C52-6F71D8A659DF}" type="presParOf" srcId="{C6718ABE-9033-4EC3-867A-78D6546E01FC}" destId="{66E98523-2462-4EAA-9672-3DA53B1E4E53}" srcOrd="1" destOrd="0" presId="urn:microsoft.com/office/officeart/2005/8/layout/default"/>
    <dgm:cxn modelId="{87204902-A0DF-449A-97DF-C167D72929E0}" type="presParOf" srcId="{C6718ABE-9033-4EC3-867A-78D6546E01FC}" destId="{4DD2D875-23D1-479F-93C4-59BEAB996F7E}" srcOrd="2" destOrd="0" presId="urn:microsoft.com/office/officeart/2005/8/layout/default"/>
    <dgm:cxn modelId="{82142F72-CB5A-4517-A02F-0404649974B1}" type="presParOf" srcId="{C6718ABE-9033-4EC3-867A-78D6546E01FC}" destId="{0A0DB4E4-F0E0-403F-8BE6-09C10E3CBC38}" srcOrd="3" destOrd="0" presId="urn:microsoft.com/office/officeart/2005/8/layout/default"/>
    <dgm:cxn modelId="{D842CFAD-781B-45FE-8001-10F0CFBD1F5A}" type="presParOf" srcId="{C6718ABE-9033-4EC3-867A-78D6546E01FC}" destId="{C041B1AC-243D-4841-8F03-AA3050960852}" srcOrd="4" destOrd="0" presId="urn:microsoft.com/office/officeart/2005/8/layout/default"/>
    <dgm:cxn modelId="{A6072353-77FF-4C8F-87CC-D4B8E5B370C2}" type="presParOf" srcId="{C6718ABE-9033-4EC3-867A-78D6546E01FC}" destId="{F1685DA8-C18B-4879-99BE-43DF1F1F5D51}" srcOrd="5" destOrd="0" presId="urn:microsoft.com/office/officeart/2005/8/layout/default"/>
    <dgm:cxn modelId="{6015C45A-025C-4AFC-80CC-2EA31FEF1E3D}" type="presParOf" srcId="{C6718ABE-9033-4EC3-867A-78D6546E01FC}" destId="{C8CA535A-705E-45B7-9982-CBAAA27D2D69}"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94E9B6C-BED1-420E-B560-166839911BF1}" type="doc">
      <dgm:prSet loTypeId="urn:microsoft.com/office/officeart/2005/8/layout/vProcess5" loCatId="process" qsTypeId="urn:microsoft.com/office/officeart/2005/8/quickstyle/simple4" qsCatId="simple" csTypeId="urn:microsoft.com/office/officeart/2005/8/colors/colorful2" csCatId="colorful" phldr="1"/>
      <dgm:spPr/>
      <dgm:t>
        <a:bodyPr/>
        <a:lstStyle/>
        <a:p>
          <a:endParaRPr lang="en-US"/>
        </a:p>
      </dgm:t>
    </dgm:pt>
    <dgm:pt modelId="{59CE74A8-524F-46C3-92B2-394E4C547209}">
      <dgm:prSet/>
      <dgm:spPr/>
      <dgm:t>
        <a:bodyPr/>
        <a:lstStyle/>
        <a:p>
          <a:r>
            <a:rPr lang="en-US" dirty="0"/>
            <a:t>Discuss if the Key Action should be retained “as is” for HHAP 6, amended, or not included in HHAP 6</a:t>
          </a:r>
        </a:p>
      </dgm:t>
    </dgm:pt>
    <dgm:pt modelId="{CAF3A0DF-6FB4-43FA-924D-997A10D7C0B3}" type="parTrans" cxnId="{8EAC5D67-45E7-415F-AA5D-4A9B3FACFEC9}">
      <dgm:prSet/>
      <dgm:spPr/>
      <dgm:t>
        <a:bodyPr/>
        <a:lstStyle/>
        <a:p>
          <a:endParaRPr lang="en-US"/>
        </a:p>
      </dgm:t>
    </dgm:pt>
    <dgm:pt modelId="{E7F37776-06BE-40D8-89E6-16D641E3751B}" type="sibTrans" cxnId="{8EAC5D67-45E7-415F-AA5D-4A9B3FACFEC9}">
      <dgm:prSet/>
      <dgm:spPr/>
      <dgm:t>
        <a:bodyPr/>
        <a:lstStyle/>
        <a:p>
          <a:endParaRPr lang="en-US"/>
        </a:p>
      </dgm:t>
    </dgm:pt>
    <dgm:pt modelId="{1E699C0E-3879-4B0C-A061-5B73D30F29E3}">
      <dgm:prSet/>
      <dgm:spPr>
        <a:solidFill>
          <a:srgbClr val="FF0000"/>
        </a:solidFill>
      </dgm:spPr>
      <dgm:t>
        <a:bodyPr/>
        <a:lstStyle/>
        <a:p>
          <a:r>
            <a:rPr lang="en-US" dirty="0"/>
            <a:t>Key Actions are required for three System Performance Measures (SPMs): </a:t>
          </a:r>
        </a:p>
      </dgm:t>
    </dgm:pt>
    <dgm:pt modelId="{FA7A1081-9BF6-4935-9F80-2C3BDCD1B22E}" type="parTrans" cxnId="{15901F44-884A-4BDE-BE49-35E73D956FEF}">
      <dgm:prSet/>
      <dgm:spPr/>
      <dgm:t>
        <a:bodyPr/>
        <a:lstStyle/>
        <a:p>
          <a:endParaRPr lang="en-US"/>
        </a:p>
      </dgm:t>
    </dgm:pt>
    <dgm:pt modelId="{0EECA12B-CC60-45AC-A717-F69CB05BF381}" type="sibTrans" cxnId="{15901F44-884A-4BDE-BE49-35E73D956FEF}">
      <dgm:prSet/>
      <dgm:spPr/>
      <dgm:t>
        <a:bodyPr/>
        <a:lstStyle/>
        <a:p>
          <a:endParaRPr lang="en-US"/>
        </a:p>
      </dgm:t>
    </dgm:pt>
    <dgm:pt modelId="{A8057799-A9B4-43C9-ADF0-1966F9A2AD7B}">
      <dgm:prSet/>
      <dgm:spPr/>
      <dgm:t>
        <a:bodyPr/>
        <a:lstStyle/>
        <a:p>
          <a:pPr>
            <a:buFont typeface="Symbol" panose="05050102010706020507" pitchFamily="18" charset="2"/>
            <a:buChar char=""/>
          </a:pPr>
          <a:r>
            <a:rPr lang="en-US" dirty="0"/>
            <a:t>Reducing the number of people experiencing unsheltered homelessness</a:t>
          </a:r>
        </a:p>
      </dgm:t>
    </dgm:pt>
    <dgm:pt modelId="{F7E7BEAF-FE22-4EEF-B9F1-EEE166E83F7A}" type="parTrans" cxnId="{6241DFB8-E8C0-4F72-BF5D-A3090660C232}">
      <dgm:prSet/>
      <dgm:spPr/>
      <dgm:t>
        <a:bodyPr/>
        <a:lstStyle/>
        <a:p>
          <a:endParaRPr lang="en-US"/>
        </a:p>
      </dgm:t>
    </dgm:pt>
    <dgm:pt modelId="{0B26CE03-2F95-4438-BEEE-4DC85D90FA9D}" type="sibTrans" cxnId="{6241DFB8-E8C0-4F72-BF5D-A3090660C232}">
      <dgm:prSet/>
      <dgm:spPr/>
      <dgm:t>
        <a:bodyPr/>
        <a:lstStyle/>
        <a:p>
          <a:endParaRPr lang="en-US"/>
        </a:p>
      </dgm:t>
    </dgm:pt>
    <dgm:pt modelId="{5879FC2E-C572-49FF-8364-D32AC04B2551}">
      <dgm:prSet/>
      <dgm:spPr/>
      <dgm:t>
        <a:bodyPr/>
        <a:lstStyle/>
        <a:p>
          <a:r>
            <a:rPr lang="en-US"/>
            <a:t>Reducing first time instances of homelessness for those exiting institutional settings, including but not limited to jails, prisons and hospitals”</a:t>
          </a:r>
        </a:p>
      </dgm:t>
    </dgm:pt>
    <dgm:pt modelId="{9571D56A-CD5B-4B1A-9691-30D658C02929}" type="parTrans" cxnId="{EA1574CD-22DF-4877-B7AC-8A1E93349670}">
      <dgm:prSet/>
      <dgm:spPr/>
      <dgm:t>
        <a:bodyPr/>
        <a:lstStyle/>
        <a:p>
          <a:endParaRPr lang="en-US"/>
        </a:p>
      </dgm:t>
    </dgm:pt>
    <dgm:pt modelId="{3A050E6A-ECBF-44C5-A948-C20DCBF4A0BD}" type="sibTrans" cxnId="{EA1574CD-22DF-4877-B7AC-8A1E93349670}">
      <dgm:prSet/>
      <dgm:spPr/>
      <dgm:t>
        <a:bodyPr/>
        <a:lstStyle/>
        <a:p>
          <a:endParaRPr lang="en-US"/>
        </a:p>
      </dgm:t>
    </dgm:pt>
    <dgm:pt modelId="{03FE2E71-2B5D-424A-A6F6-2EDAFD8E319A}">
      <dgm:prSet/>
      <dgm:spPr/>
      <dgm:t>
        <a:bodyPr/>
        <a:lstStyle/>
        <a:p>
          <a:r>
            <a:rPr lang="en-US"/>
            <a:t>Increasing the number of people exiting homelessness into permanent housing</a:t>
          </a:r>
        </a:p>
      </dgm:t>
    </dgm:pt>
    <dgm:pt modelId="{9B0AC56C-6D58-4512-955E-99E6DA69AE21}" type="parTrans" cxnId="{3EF9D066-5DF3-43DE-A7DD-EA23F1C3BBA5}">
      <dgm:prSet/>
      <dgm:spPr/>
      <dgm:t>
        <a:bodyPr/>
        <a:lstStyle/>
        <a:p>
          <a:endParaRPr lang="en-US"/>
        </a:p>
      </dgm:t>
    </dgm:pt>
    <dgm:pt modelId="{43856871-C55B-4305-9F15-500772DB6C3A}" type="sibTrans" cxnId="{3EF9D066-5DF3-43DE-A7DD-EA23F1C3BBA5}">
      <dgm:prSet/>
      <dgm:spPr/>
      <dgm:t>
        <a:bodyPr/>
        <a:lstStyle/>
        <a:p>
          <a:endParaRPr lang="en-US"/>
        </a:p>
      </dgm:t>
    </dgm:pt>
    <dgm:pt modelId="{FAC35DB5-0570-46A6-BF68-305D0BBFAF34}" type="pres">
      <dgm:prSet presAssocID="{794E9B6C-BED1-420E-B560-166839911BF1}" presName="outerComposite" presStyleCnt="0">
        <dgm:presLayoutVars>
          <dgm:chMax val="5"/>
          <dgm:dir/>
          <dgm:resizeHandles val="exact"/>
        </dgm:presLayoutVars>
      </dgm:prSet>
      <dgm:spPr/>
    </dgm:pt>
    <dgm:pt modelId="{563C77CA-36F9-4611-AA66-C61BF4530D79}" type="pres">
      <dgm:prSet presAssocID="{794E9B6C-BED1-420E-B560-166839911BF1}" presName="dummyMaxCanvas" presStyleCnt="0">
        <dgm:presLayoutVars/>
      </dgm:prSet>
      <dgm:spPr/>
    </dgm:pt>
    <dgm:pt modelId="{AEDB889B-E30C-4CBB-A725-BF1AB02D6033}" type="pres">
      <dgm:prSet presAssocID="{794E9B6C-BED1-420E-B560-166839911BF1}" presName="FiveNodes_1" presStyleLbl="node1" presStyleIdx="0" presStyleCnt="5">
        <dgm:presLayoutVars>
          <dgm:bulletEnabled val="1"/>
        </dgm:presLayoutVars>
      </dgm:prSet>
      <dgm:spPr/>
    </dgm:pt>
    <dgm:pt modelId="{566EBE2C-0FCC-487E-B14D-5A1883029BCC}" type="pres">
      <dgm:prSet presAssocID="{794E9B6C-BED1-420E-B560-166839911BF1}" presName="FiveNodes_2" presStyleLbl="node1" presStyleIdx="1" presStyleCnt="5">
        <dgm:presLayoutVars>
          <dgm:bulletEnabled val="1"/>
        </dgm:presLayoutVars>
      </dgm:prSet>
      <dgm:spPr/>
    </dgm:pt>
    <dgm:pt modelId="{D239983E-ECBA-45AD-A9FA-6AFBB0DBA27C}" type="pres">
      <dgm:prSet presAssocID="{794E9B6C-BED1-420E-B560-166839911BF1}" presName="FiveNodes_3" presStyleLbl="node1" presStyleIdx="2" presStyleCnt="5">
        <dgm:presLayoutVars>
          <dgm:bulletEnabled val="1"/>
        </dgm:presLayoutVars>
      </dgm:prSet>
      <dgm:spPr/>
    </dgm:pt>
    <dgm:pt modelId="{AB81A475-6934-49C1-AD1D-48F86CF69C8A}" type="pres">
      <dgm:prSet presAssocID="{794E9B6C-BED1-420E-B560-166839911BF1}" presName="FiveNodes_4" presStyleLbl="node1" presStyleIdx="3" presStyleCnt="5">
        <dgm:presLayoutVars>
          <dgm:bulletEnabled val="1"/>
        </dgm:presLayoutVars>
      </dgm:prSet>
      <dgm:spPr/>
    </dgm:pt>
    <dgm:pt modelId="{F77F3894-FD49-423C-8D8B-5FE284D9BF12}" type="pres">
      <dgm:prSet presAssocID="{794E9B6C-BED1-420E-B560-166839911BF1}" presName="FiveNodes_5" presStyleLbl="node1" presStyleIdx="4" presStyleCnt="5">
        <dgm:presLayoutVars>
          <dgm:bulletEnabled val="1"/>
        </dgm:presLayoutVars>
      </dgm:prSet>
      <dgm:spPr/>
    </dgm:pt>
    <dgm:pt modelId="{5D664330-F12A-42EB-8C97-D166ADF5F928}" type="pres">
      <dgm:prSet presAssocID="{794E9B6C-BED1-420E-B560-166839911BF1}" presName="FiveConn_1-2" presStyleLbl="fgAccFollowNode1" presStyleIdx="0" presStyleCnt="4">
        <dgm:presLayoutVars>
          <dgm:bulletEnabled val="1"/>
        </dgm:presLayoutVars>
      </dgm:prSet>
      <dgm:spPr/>
    </dgm:pt>
    <dgm:pt modelId="{2F5F9817-E9CD-4D40-806D-3072E68253D7}" type="pres">
      <dgm:prSet presAssocID="{794E9B6C-BED1-420E-B560-166839911BF1}" presName="FiveConn_2-3" presStyleLbl="fgAccFollowNode1" presStyleIdx="1" presStyleCnt="4">
        <dgm:presLayoutVars>
          <dgm:bulletEnabled val="1"/>
        </dgm:presLayoutVars>
      </dgm:prSet>
      <dgm:spPr/>
    </dgm:pt>
    <dgm:pt modelId="{31FBDE9F-3548-4450-B4B2-93E0E4D5E31B}" type="pres">
      <dgm:prSet presAssocID="{794E9B6C-BED1-420E-B560-166839911BF1}" presName="FiveConn_3-4" presStyleLbl="fgAccFollowNode1" presStyleIdx="2" presStyleCnt="4">
        <dgm:presLayoutVars>
          <dgm:bulletEnabled val="1"/>
        </dgm:presLayoutVars>
      </dgm:prSet>
      <dgm:spPr/>
    </dgm:pt>
    <dgm:pt modelId="{7AEC4373-3F05-491E-8940-6942E9920F74}" type="pres">
      <dgm:prSet presAssocID="{794E9B6C-BED1-420E-B560-166839911BF1}" presName="FiveConn_4-5" presStyleLbl="fgAccFollowNode1" presStyleIdx="3" presStyleCnt="4">
        <dgm:presLayoutVars>
          <dgm:bulletEnabled val="1"/>
        </dgm:presLayoutVars>
      </dgm:prSet>
      <dgm:spPr/>
    </dgm:pt>
    <dgm:pt modelId="{181B3C34-0668-4714-B864-CBCDD2D1D36F}" type="pres">
      <dgm:prSet presAssocID="{794E9B6C-BED1-420E-B560-166839911BF1}" presName="FiveNodes_1_text" presStyleLbl="node1" presStyleIdx="4" presStyleCnt="5">
        <dgm:presLayoutVars>
          <dgm:bulletEnabled val="1"/>
        </dgm:presLayoutVars>
      </dgm:prSet>
      <dgm:spPr/>
    </dgm:pt>
    <dgm:pt modelId="{CF10B05D-DD40-45CC-A470-A6626D00AD7B}" type="pres">
      <dgm:prSet presAssocID="{794E9B6C-BED1-420E-B560-166839911BF1}" presName="FiveNodes_2_text" presStyleLbl="node1" presStyleIdx="4" presStyleCnt="5">
        <dgm:presLayoutVars>
          <dgm:bulletEnabled val="1"/>
        </dgm:presLayoutVars>
      </dgm:prSet>
      <dgm:spPr/>
    </dgm:pt>
    <dgm:pt modelId="{C531B522-8D4E-4C3F-937F-2C6B21908AD9}" type="pres">
      <dgm:prSet presAssocID="{794E9B6C-BED1-420E-B560-166839911BF1}" presName="FiveNodes_3_text" presStyleLbl="node1" presStyleIdx="4" presStyleCnt="5">
        <dgm:presLayoutVars>
          <dgm:bulletEnabled val="1"/>
        </dgm:presLayoutVars>
      </dgm:prSet>
      <dgm:spPr/>
    </dgm:pt>
    <dgm:pt modelId="{9571B7A6-13E7-4F3D-A6DC-458F8EEB12A1}" type="pres">
      <dgm:prSet presAssocID="{794E9B6C-BED1-420E-B560-166839911BF1}" presName="FiveNodes_4_text" presStyleLbl="node1" presStyleIdx="4" presStyleCnt="5">
        <dgm:presLayoutVars>
          <dgm:bulletEnabled val="1"/>
        </dgm:presLayoutVars>
      </dgm:prSet>
      <dgm:spPr/>
    </dgm:pt>
    <dgm:pt modelId="{0420B882-AC61-4FEA-BAC5-96DCD4C1F8AC}" type="pres">
      <dgm:prSet presAssocID="{794E9B6C-BED1-420E-B560-166839911BF1}" presName="FiveNodes_5_text" presStyleLbl="node1" presStyleIdx="4" presStyleCnt="5">
        <dgm:presLayoutVars>
          <dgm:bulletEnabled val="1"/>
        </dgm:presLayoutVars>
      </dgm:prSet>
      <dgm:spPr/>
    </dgm:pt>
  </dgm:ptLst>
  <dgm:cxnLst>
    <dgm:cxn modelId="{D6C91903-1E75-4467-8D44-FF36FACEADF0}" type="presOf" srcId="{1E699C0E-3879-4B0C-A061-5B73D30F29E3}" destId="{CF10B05D-DD40-45CC-A470-A6626D00AD7B}" srcOrd="1" destOrd="0" presId="urn:microsoft.com/office/officeart/2005/8/layout/vProcess5"/>
    <dgm:cxn modelId="{A1F0C305-7C3C-4B37-B542-D181100B8CF8}" type="presOf" srcId="{59CE74A8-524F-46C3-92B2-394E4C547209}" destId="{181B3C34-0668-4714-B864-CBCDD2D1D36F}" srcOrd="1" destOrd="0" presId="urn:microsoft.com/office/officeart/2005/8/layout/vProcess5"/>
    <dgm:cxn modelId="{194FFC10-F33C-4088-98D8-3D84F3473970}" type="presOf" srcId="{5879FC2E-C572-49FF-8364-D32AC04B2551}" destId="{F77F3894-FD49-423C-8D8B-5FE284D9BF12}" srcOrd="0" destOrd="0" presId="urn:microsoft.com/office/officeart/2005/8/layout/vProcess5"/>
    <dgm:cxn modelId="{14741B17-D4B4-48E8-AC41-3DC5D7E9C6C1}" type="presOf" srcId="{1E699C0E-3879-4B0C-A061-5B73D30F29E3}" destId="{566EBE2C-0FCC-487E-B14D-5A1883029BCC}" srcOrd="0" destOrd="0" presId="urn:microsoft.com/office/officeart/2005/8/layout/vProcess5"/>
    <dgm:cxn modelId="{2CB8D526-CBEC-464C-A3D4-93A4D79F229F}" type="presOf" srcId="{0EECA12B-CC60-45AC-A717-F69CB05BF381}" destId="{2F5F9817-E9CD-4D40-806D-3072E68253D7}" srcOrd="0" destOrd="0" presId="urn:microsoft.com/office/officeart/2005/8/layout/vProcess5"/>
    <dgm:cxn modelId="{15901F44-884A-4BDE-BE49-35E73D956FEF}" srcId="{794E9B6C-BED1-420E-B560-166839911BF1}" destId="{1E699C0E-3879-4B0C-A061-5B73D30F29E3}" srcOrd="1" destOrd="0" parTransId="{FA7A1081-9BF6-4935-9F80-2C3BDCD1B22E}" sibTransId="{0EECA12B-CC60-45AC-A717-F69CB05BF381}"/>
    <dgm:cxn modelId="{3EF9D066-5DF3-43DE-A7DD-EA23F1C3BBA5}" srcId="{794E9B6C-BED1-420E-B560-166839911BF1}" destId="{03FE2E71-2B5D-424A-A6F6-2EDAFD8E319A}" srcOrd="3" destOrd="0" parTransId="{9B0AC56C-6D58-4512-955E-99E6DA69AE21}" sibTransId="{43856871-C55B-4305-9F15-500772DB6C3A}"/>
    <dgm:cxn modelId="{8EAC5D67-45E7-415F-AA5D-4A9B3FACFEC9}" srcId="{794E9B6C-BED1-420E-B560-166839911BF1}" destId="{59CE74A8-524F-46C3-92B2-394E4C547209}" srcOrd="0" destOrd="0" parTransId="{CAF3A0DF-6FB4-43FA-924D-997A10D7C0B3}" sibTransId="{E7F37776-06BE-40D8-89E6-16D641E3751B}"/>
    <dgm:cxn modelId="{AF7B2C69-9A41-4D13-A707-4744273890FB}" type="presOf" srcId="{0B26CE03-2F95-4438-BEEE-4DC85D90FA9D}" destId="{31FBDE9F-3548-4450-B4B2-93E0E4D5E31B}" srcOrd="0" destOrd="0" presId="urn:microsoft.com/office/officeart/2005/8/layout/vProcess5"/>
    <dgm:cxn modelId="{CEF04E55-8C4A-4462-A1E3-7DEAE99049E6}" type="presOf" srcId="{59CE74A8-524F-46C3-92B2-394E4C547209}" destId="{AEDB889B-E30C-4CBB-A725-BF1AB02D6033}" srcOrd="0" destOrd="0" presId="urn:microsoft.com/office/officeart/2005/8/layout/vProcess5"/>
    <dgm:cxn modelId="{491BF458-2C0F-424B-BBD7-94A3A927AFD9}" type="presOf" srcId="{5879FC2E-C572-49FF-8364-D32AC04B2551}" destId="{0420B882-AC61-4FEA-BAC5-96DCD4C1F8AC}" srcOrd="1" destOrd="0" presId="urn:microsoft.com/office/officeart/2005/8/layout/vProcess5"/>
    <dgm:cxn modelId="{87F904B6-5636-4084-BE2D-C546C3982A9F}" type="presOf" srcId="{A8057799-A9B4-43C9-ADF0-1966F9A2AD7B}" destId="{C531B522-8D4E-4C3F-937F-2C6B21908AD9}" srcOrd="1" destOrd="0" presId="urn:microsoft.com/office/officeart/2005/8/layout/vProcess5"/>
    <dgm:cxn modelId="{6241DFB8-E8C0-4F72-BF5D-A3090660C232}" srcId="{794E9B6C-BED1-420E-B560-166839911BF1}" destId="{A8057799-A9B4-43C9-ADF0-1966F9A2AD7B}" srcOrd="2" destOrd="0" parTransId="{F7E7BEAF-FE22-4EEF-B9F1-EEE166E83F7A}" sibTransId="{0B26CE03-2F95-4438-BEEE-4DC85D90FA9D}"/>
    <dgm:cxn modelId="{02239EBD-A77C-4884-8BC1-2AAA885D27CA}" type="presOf" srcId="{03FE2E71-2B5D-424A-A6F6-2EDAFD8E319A}" destId="{AB81A475-6934-49C1-AD1D-48F86CF69C8A}" srcOrd="0" destOrd="0" presId="urn:microsoft.com/office/officeart/2005/8/layout/vProcess5"/>
    <dgm:cxn modelId="{F3CF5FC6-3501-4B27-BC3E-0E306B0DA3D8}" type="presOf" srcId="{43856871-C55B-4305-9F15-500772DB6C3A}" destId="{7AEC4373-3F05-491E-8940-6942E9920F74}" srcOrd="0" destOrd="0" presId="urn:microsoft.com/office/officeart/2005/8/layout/vProcess5"/>
    <dgm:cxn modelId="{D64A9BC7-9D6C-4F66-8279-DB699A69D829}" type="presOf" srcId="{794E9B6C-BED1-420E-B560-166839911BF1}" destId="{FAC35DB5-0570-46A6-BF68-305D0BBFAF34}" srcOrd="0" destOrd="0" presId="urn:microsoft.com/office/officeart/2005/8/layout/vProcess5"/>
    <dgm:cxn modelId="{EA1574CD-22DF-4877-B7AC-8A1E93349670}" srcId="{794E9B6C-BED1-420E-B560-166839911BF1}" destId="{5879FC2E-C572-49FF-8364-D32AC04B2551}" srcOrd="4" destOrd="0" parTransId="{9571D56A-CD5B-4B1A-9691-30D658C02929}" sibTransId="{3A050E6A-ECBF-44C5-A948-C20DCBF4A0BD}"/>
    <dgm:cxn modelId="{1E50E2D6-FFAB-4488-B55F-506CF284820C}" type="presOf" srcId="{E7F37776-06BE-40D8-89E6-16D641E3751B}" destId="{5D664330-F12A-42EB-8C97-D166ADF5F928}" srcOrd="0" destOrd="0" presId="urn:microsoft.com/office/officeart/2005/8/layout/vProcess5"/>
    <dgm:cxn modelId="{0CD8C0D9-3879-4657-8182-AB27B62BA7D8}" type="presOf" srcId="{03FE2E71-2B5D-424A-A6F6-2EDAFD8E319A}" destId="{9571B7A6-13E7-4F3D-A6DC-458F8EEB12A1}" srcOrd="1" destOrd="0" presId="urn:microsoft.com/office/officeart/2005/8/layout/vProcess5"/>
    <dgm:cxn modelId="{C088DDDF-3447-480B-8B25-F31439F03AE2}" type="presOf" srcId="{A8057799-A9B4-43C9-ADF0-1966F9A2AD7B}" destId="{D239983E-ECBA-45AD-A9FA-6AFBB0DBA27C}" srcOrd="0" destOrd="0" presId="urn:microsoft.com/office/officeart/2005/8/layout/vProcess5"/>
    <dgm:cxn modelId="{95E884C2-1B87-4139-85D7-79005402BC05}" type="presParOf" srcId="{FAC35DB5-0570-46A6-BF68-305D0BBFAF34}" destId="{563C77CA-36F9-4611-AA66-C61BF4530D79}" srcOrd="0" destOrd="0" presId="urn:microsoft.com/office/officeart/2005/8/layout/vProcess5"/>
    <dgm:cxn modelId="{8B176904-D2CB-4A36-A0F4-811F4E1DD10E}" type="presParOf" srcId="{FAC35DB5-0570-46A6-BF68-305D0BBFAF34}" destId="{AEDB889B-E30C-4CBB-A725-BF1AB02D6033}" srcOrd="1" destOrd="0" presId="urn:microsoft.com/office/officeart/2005/8/layout/vProcess5"/>
    <dgm:cxn modelId="{039782CA-31B0-4EDE-B224-C7F18E96AA2A}" type="presParOf" srcId="{FAC35DB5-0570-46A6-BF68-305D0BBFAF34}" destId="{566EBE2C-0FCC-487E-B14D-5A1883029BCC}" srcOrd="2" destOrd="0" presId="urn:microsoft.com/office/officeart/2005/8/layout/vProcess5"/>
    <dgm:cxn modelId="{0637218F-2EB0-4D3E-9F2A-6464FE2640CF}" type="presParOf" srcId="{FAC35DB5-0570-46A6-BF68-305D0BBFAF34}" destId="{D239983E-ECBA-45AD-A9FA-6AFBB0DBA27C}" srcOrd="3" destOrd="0" presId="urn:microsoft.com/office/officeart/2005/8/layout/vProcess5"/>
    <dgm:cxn modelId="{A473E71E-B8C6-467D-AB37-C7E3668EFE87}" type="presParOf" srcId="{FAC35DB5-0570-46A6-BF68-305D0BBFAF34}" destId="{AB81A475-6934-49C1-AD1D-48F86CF69C8A}" srcOrd="4" destOrd="0" presId="urn:microsoft.com/office/officeart/2005/8/layout/vProcess5"/>
    <dgm:cxn modelId="{9A53E440-252D-4FAB-BABD-11DD64BC1606}" type="presParOf" srcId="{FAC35DB5-0570-46A6-BF68-305D0BBFAF34}" destId="{F77F3894-FD49-423C-8D8B-5FE284D9BF12}" srcOrd="5" destOrd="0" presId="urn:microsoft.com/office/officeart/2005/8/layout/vProcess5"/>
    <dgm:cxn modelId="{B92A0060-E204-4598-ACFB-11DE62247590}" type="presParOf" srcId="{FAC35DB5-0570-46A6-BF68-305D0BBFAF34}" destId="{5D664330-F12A-42EB-8C97-D166ADF5F928}" srcOrd="6" destOrd="0" presId="urn:microsoft.com/office/officeart/2005/8/layout/vProcess5"/>
    <dgm:cxn modelId="{64EB0A77-7D30-46B7-8750-AB735C92F95D}" type="presParOf" srcId="{FAC35DB5-0570-46A6-BF68-305D0BBFAF34}" destId="{2F5F9817-E9CD-4D40-806D-3072E68253D7}" srcOrd="7" destOrd="0" presId="urn:microsoft.com/office/officeart/2005/8/layout/vProcess5"/>
    <dgm:cxn modelId="{A9219D01-1096-4125-AD6F-852C7FEB0C34}" type="presParOf" srcId="{FAC35DB5-0570-46A6-BF68-305D0BBFAF34}" destId="{31FBDE9F-3548-4450-B4B2-93E0E4D5E31B}" srcOrd="8" destOrd="0" presId="urn:microsoft.com/office/officeart/2005/8/layout/vProcess5"/>
    <dgm:cxn modelId="{9A6B7682-D617-4E95-8E47-21485800C0DA}" type="presParOf" srcId="{FAC35DB5-0570-46A6-BF68-305D0BBFAF34}" destId="{7AEC4373-3F05-491E-8940-6942E9920F74}" srcOrd="9" destOrd="0" presId="urn:microsoft.com/office/officeart/2005/8/layout/vProcess5"/>
    <dgm:cxn modelId="{C43B56B4-AD91-484E-A138-B5F9834F8502}" type="presParOf" srcId="{FAC35DB5-0570-46A6-BF68-305D0BBFAF34}" destId="{181B3C34-0668-4714-B864-CBCDD2D1D36F}" srcOrd="10" destOrd="0" presId="urn:microsoft.com/office/officeart/2005/8/layout/vProcess5"/>
    <dgm:cxn modelId="{8D184854-E2E2-4FF8-AA5B-D2F568515BCB}" type="presParOf" srcId="{FAC35DB5-0570-46A6-BF68-305D0BBFAF34}" destId="{CF10B05D-DD40-45CC-A470-A6626D00AD7B}" srcOrd="11" destOrd="0" presId="urn:microsoft.com/office/officeart/2005/8/layout/vProcess5"/>
    <dgm:cxn modelId="{40800033-67B2-4888-B3EE-16335CC03FC4}" type="presParOf" srcId="{FAC35DB5-0570-46A6-BF68-305D0BBFAF34}" destId="{C531B522-8D4E-4C3F-937F-2C6B21908AD9}" srcOrd="12" destOrd="0" presId="urn:microsoft.com/office/officeart/2005/8/layout/vProcess5"/>
    <dgm:cxn modelId="{EE636AED-D644-461D-A3F4-8EF62FF958E9}" type="presParOf" srcId="{FAC35DB5-0570-46A6-BF68-305D0BBFAF34}" destId="{9571B7A6-13E7-4F3D-A6DC-458F8EEB12A1}" srcOrd="13" destOrd="0" presId="urn:microsoft.com/office/officeart/2005/8/layout/vProcess5"/>
    <dgm:cxn modelId="{FD18BACC-EABE-42E1-A651-60808A81C7F5}" type="presParOf" srcId="{FAC35DB5-0570-46A6-BF68-305D0BBFAF34}" destId="{0420B882-AC61-4FEA-BAC5-96DCD4C1F8AC}"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94E9B6C-BED1-420E-B560-166839911BF1}" type="doc">
      <dgm:prSet loTypeId="urn:microsoft.com/office/officeart/2005/8/layout/vProcess5" loCatId="process" qsTypeId="urn:microsoft.com/office/officeart/2005/8/quickstyle/simple4" qsCatId="simple" csTypeId="urn:microsoft.com/office/officeart/2005/8/colors/colorful2" csCatId="colorful" phldr="1"/>
      <dgm:spPr/>
      <dgm:t>
        <a:bodyPr/>
        <a:lstStyle/>
        <a:p>
          <a:endParaRPr lang="en-US"/>
        </a:p>
      </dgm:t>
    </dgm:pt>
    <dgm:pt modelId="{59CE74A8-524F-46C3-92B2-394E4C547209}">
      <dgm:prSet/>
      <dgm:spPr/>
      <dgm:t>
        <a:bodyPr/>
        <a:lstStyle/>
        <a:p>
          <a:r>
            <a:rPr lang="en-US" dirty="0"/>
            <a:t>Service Delivery</a:t>
          </a:r>
        </a:p>
      </dgm:t>
    </dgm:pt>
    <dgm:pt modelId="{CAF3A0DF-6FB4-43FA-924D-997A10D7C0B3}" type="parTrans" cxnId="{8EAC5D67-45E7-415F-AA5D-4A9B3FACFEC9}">
      <dgm:prSet/>
      <dgm:spPr/>
      <dgm:t>
        <a:bodyPr/>
        <a:lstStyle/>
        <a:p>
          <a:endParaRPr lang="en-US"/>
        </a:p>
      </dgm:t>
    </dgm:pt>
    <dgm:pt modelId="{E7F37776-06BE-40D8-89E6-16D641E3751B}" type="sibTrans" cxnId="{8EAC5D67-45E7-415F-AA5D-4A9B3FACFEC9}">
      <dgm:prSet/>
      <dgm:spPr/>
      <dgm:t>
        <a:bodyPr/>
        <a:lstStyle/>
        <a:p>
          <a:endParaRPr lang="en-US"/>
        </a:p>
      </dgm:t>
    </dgm:pt>
    <dgm:pt modelId="{1E699C0E-3879-4B0C-A061-5B73D30F29E3}">
      <dgm:prSet/>
      <dgm:spPr>
        <a:solidFill>
          <a:srgbClr val="FF0000"/>
        </a:solidFill>
      </dgm:spPr>
      <dgm:t>
        <a:bodyPr/>
        <a:lstStyle/>
        <a:p>
          <a:r>
            <a:rPr lang="en-US" dirty="0"/>
            <a:t>Housing Placements</a:t>
          </a:r>
        </a:p>
      </dgm:t>
    </dgm:pt>
    <dgm:pt modelId="{FA7A1081-9BF6-4935-9F80-2C3BDCD1B22E}" type="parTrans" cxnId="{15901F44-884A-4BDE-BE49-35E73D956FEF}">
      <dgm:prSet/>
      <dgm:spPr/>
      <dgm:t>
        <a:bodyPr/>
        <a:lstStyle/>
        <a:p>
          <a:endParaRPr lang="en-US"/>
        </a:p>
      </dgm:t>
    </dgm:pt>
    <dgm:pt modelId="{0EECA12B-CC60-45AC-A717-F69CB05BF381}" type="sibTrans" cxnId="{15901F44-884A-4BDE-BE49-35E73D956FEF}">
      <dgm:prSet/>
      <dgm:spPr/>
      <dgm:t>
        <a:bodyPr/>
        <a:lstStyle/>
        <a:p>
          <a:endParaRPr lang="en-US"/>
        </a:p>
      </dgm:t>
    </dgm:pt>
    <dgm:pt modelId="{A8057799-A9B4-43C9-ADF0-1966F9A2AD7B}">
      <dgm:prSet/>
      <dgm:spPr/>
      <dgm:t>
        <a:bodyPr/>
        <a:lstStyle/>
        <a:p>
          <a:pPr>
            <a:buFont typeface="Symbol" panose="05050102010706020507" pitchFamily="18" charset="2"/>
            <a:buChar char=""/>
          </a:pPr>
          <a:r>
            <a:rPr lang="en-US" dirty="0"/>
            <a:t>Housing Retention</a:t>
          </a:r>
        </a:p>
      </dgm:t>
    </dgm:pt>
    <dgm:pt modelId="{F7E7BEAF-FE22-4EEF-B9F1-EEE166E83F7A}" type="parTrans" cxnId="{6241DFB8-E8C0-4F72-BF5D-A3090660C232}">
      <dgm:prSet/>
      <dgm:spPr/>
      <dgm:t>
        <a:bodyPr/>
        <a:lstStyle/>
        <a:p>
          <a:endParaRPr lang="en-US"/>
        </a:p>
      </dgm:t>
    </dgm:pt>
    <dgm:pt modelId="{0B26CE03-2F95-4438-BEEE-4DC85D90FA9D}" type="sibTrans" cxnId="{6241DFB8-E8C0-4F72-BF5D-A3090660C232}">
      <dgm:prSet/>
      <dgm:spPr/>
      <dgm:t>
        <a:bodyPr/>
        <a:lstStyle/>
        <a:p>
          <a:endParaRPr lang="en-US"/>
        </a:p>
      </dgm:t>
    </dgm:pt>
    <dgm:pt modelId="{5879FC2E-C572-49FF-8364-D32AC04B2551}">
      <dgm:prSet/>
      <dgm:spPr/>
      <dgm:t>
        <a:bodyPr/>
        <a:lstStyle/>
        <a:p>
          <a:r>
            <a:rPr lang="en-US" dirty="0"/>
            <a:t>Other means to ensure equitable access to housing and services</a:t>
          </a:r>
        </a:p>
      </dgm:t>
    </dgm:pt>
    <dgm:pt modelId="{9571D56A-CD5B-4B1A-9691-30D658C02929}" type="parTrans" cxnId="{EA1574CD-22DF-4877-B7AC-8A1E93349670}">
      <dgm:prSet/>
      <dgm:spPr/>
      <dgm:t>
        <a:bodyPr/>
        <a:lstStyle/>
        <a:p>
          <a:endParaRPr lang="en-US"/>
        </a:p>
      </dgm:t>
    </dgm:pt>
    <dgm:pt modelId="{3A050E6A-ECBF-44C5-A948-C20DCBF4A0BD}" type="sibTrans" cxnId="{EA1574CD-22DF-4877-B7AC-8A1E93349670}">
      <dgm:prSet/>
      <dgm:spPr/>
      <dgm:t>
        <a:bodyPr/>
        <a:lstStyle/>
        <a:p>
          <a:endParaRPr lang="en-US"/>
        </a:p>
      </dgm:t>
    </dgm:pt>
    <dgm:pt modelId="{03FE2E71-2B5D-424A-A6F6-2EDAFD8E319A}">
      <dgm:prSet/>
      <dgm:spPr/>
      <dgm:t>
        <a:bodyPr/>
        <a:lstStyle/>
        <a:p>
          <a:r>
            <a:rPr lang="en-US" dirty="0"/>
            <a:t>Changes to Procurement</a:t>
          </a:r>
        </a:p>
      </dgm:t>
    </dgm:pt>
    <dgm:pt modelId="{43856871-C55B-4305-9F15-500772DB6C3A}" type="sibTrans" cxnId="{3EF9D066-5DF3-43DE-A7DD-EA23F1C3BBA5}">
      <dgm:prSet/>
      <dgm:spPr/>
      <dgm:t>
        <a:bodyPr/>
        <a:lstStyle/>
        <a:p>
          <a:endParaRPr lang="en-US"/>
        </a:p>
      </dgm:t>
    </dgm:pt>
    <dgm:pt modelId="{9B0AC56C-6D58-4512-955E-99E6DA69AE21}" type="parTrans" cxnId="{3EF9D066-5DF3-43DE-A7DD-EA23F1C3BBA5}">
      <dgm:prSet/>
      <dgm:spPr/>
      <dgm:t>
        <a:bodyPr/>
        <a:lstStyle/>
        <a:p>
          <a:endParaRPr lang="en-US"/>
        </a:p>
      </dgm:t>
    </dgm:pt>
    <dgm:pt modelId="{FAC35DB5-0570-46A6-BF68-305D0BBFAF34}" type="pres">
      <dgm:prSet presAssocID="{794E9B6C-BED1-420E-B560-166839911BF1}" presName="outerComposite" presStyleCnt="0">
        <dgm:presLayoutVars>
          <dgm:chMax val="5"/>
          <dgm:dir/>
          <dgm:resizeHandles val="exact"/>
        </dgm:presLayoutVars>
      </dgm:prSet>
      <dgm:spPr/>
    </dgm:pt>
    <dgm:pt modelId="{563C77CA-36F9-4611-AA66-C61BF4530D79}" type="pres">
      <dgm:prSet presAssocID="{794E9B6C-BED1-420E-B560-166839911BF1}" presName="dummyMaxCanvas" presStyleCnt="0">
        <dgm:presLayoutVars/>
      </dgm:prSet>
      <dgm:spPr/>
    </dgm:pt>
    <dgm:pt modelId="{AEDB889B-E30C-4CBB-A725-BF1AB02D6033}" type="pres">
      <dgm:prSet presAssocID="{794E9B6C-BED1-420E-B560-166839911BF1}" presName="FiveNodes_1" presStyleLbl="node1" presStyleIdx="0" presStyleCnt="5">
        <dgm:presLayoutVars>
          <dgm:bulletEnabled val="1"/>
        </dgm:presLayoutVars>
      </dgm:prSet>
      <dgm:spPr/>
    </dgm:pt>
    <dgm:pt modelId="{566EBE2C-0FCC-487E-B14D-5A1883029BCC}" type="pres">
      <dgm:prSet presAssocID="{794E9B6C-BED1-420E-B560-166839911BF1}" presName="FiveNodes_2" presStyleLbl="node1" presStyleIdx="1" presStyleCnt="5" custLinFactNeighborX="569" custLinFactNeighborY="960">
        <dgm:presLayoutVars>
          <dgm:bulletEnabled val="1"/>
        </dgm:presLayoutVars>
      </dgm:prSet>
      <dgm:spPr/>
    </dgm:pt>
    <dgm:pt modelId="{D239983E-ECBA-45AD-A9FA-6AFBB0DBA27C}" type="pres">
      <dgm:prSet presAssocID="{794E9B6C-BED1-420E-B560-166839911BF1}" presName="FiveNodes_3" presStyleLbl="node1" presStyleIdx="2" presStyleCnt="5">
        <dgm:presLayoutVars>
          <dgm:bulletEnabled val="1"/>
        </dgm:presLayoutVars>
      </dgm:prSet>
      <dgm:spPr/>
    </dgm:pt>
    <dgm:pt modelId="{AB81A475-6934-49C1-AD1D-48F86CF69C8A}" type="pres">
      <dgm:prSet presAssocID="{794E9B6C-BED1-420E-B560-166839911BF1}" presName="FiveNodes_4" presStyleLbl="node1" presStyleIdx="3" presStyleCnt="5">
        <dgm:presLayoutVars>
          <dgm:bulletEnabled val="1"/>
        </dgm:presLayoutVars>
      </dgm:prSet>
      <dgm:spPr/>
    </dgm:pt>
    <dgm:pt modelId="{F77F3894-FD49-423C-8D8B-5FE284D9BF12}" type="pres">
      <dgm:prSet presAssocID="{794E9B6C-BED1-420E-B560-166839911BF1}" presName="FiveNodes_5" presStyleLbl="node1" presStyleIdx="4" presStyleCnt="5">
        <dgm:presLayoutVars>
          <dgm:bulletEnabled val="1"/>
        </dgm:presLayoutVars>
      </dgm:prSet>
      <dgm:spPr/>
    </dgm:pt>
    <dgm:pt modelId="{5D664330-F12A-42EB-8C97-D166ADF5F928}" type="pres">
      <dgm:prSet presAssocID="{794E9B6C-BED1-420E-B560-166839911BF1}" presName="FiveConn_1-2" presStyleLbl="fgAccFollowNode1" presStyleIdx="0" presStyleCnt="4">
        <dgm:presLayoutVars>
          <dgm:bulletEnabled val="1"/>
        </dgm:presLayoutVars>
      </dgm:prSet>
      <dgm:spPr/>
    </dgm:pt>
    <dgm:pt modelId="{2F5F9817-E9CD-4D40-806D-3072E68253D7}" type="pres">
      <dgm:prSet presAssocID="{794E9B6C-BED1-420E-B560-166839911BF1}" presName="FiveConn_2-3" presStyleLbl="fgAccFollowNode1" presStyleIdx="1" presStyleCnt="4">
        <dgm:presLayoutVars>
          <dgm:bulletEnabled val="1"/>
        </dgm:presLayoutVars>
      </dgm:prSet>
      <dgm:spPr/>
    </dgm:pt>
    <dgm:pt modelId="{31FBDE9F-3548-4450-B4B2-93E0E4D5E31B}" type="pres">
      <dgm:prSet presAssocID="{794E9B6C-BED1-420E-B560-166839911BF1}" presName="FiveConn_3-4" presStyleLbl="fgAccFollowNode1" presStyleIdx="2" presStyleCnt="4">
        <dgm:presLayoutVars>
          <dgm:bulletEnabled val="1"/>
        </dgm:presLayoutVars>
      </dgm:prSet>
      <dgm:spPr/>
    </dgm:pt>
    <dgm:pt modelId="{7AEC4373-3F05-491E-8940-6942E9920F74}" type="pres">
      <dgm:prSet presAssocID="{794E9B6C-BED1-420E-B560-166839911BF1}" presName="FiveConn_4-5" presStyleLbl="fgAccFollowNode1" presStyleIdx="3" presStyleCnt="4">
        <dgm:presLayoutVars>
          <dgm:bulletEnabled val="1"/>
        </dgm:presLayoutVars>
      </dgm:prSet>
      <dgm:spPr/>
    </dgm:pt>
    <dgm:pt modelId="{181B3C34-0668-4714-B864-CBCDD2D1D36F}" type="pres">
      <dgm:prSet presAssocID="{794E9B6C-BED1-420E-B560-166839911BF1}" presName="FiveNodes_1_text" presStyleLbl="node1" presStyleIdx="4" presStyleCnt="5">
        <dgm:presLayoutVars>
          <dgm:bulletEnabled val="1"/>
        </dgm:presLayoutVars>
      </dgm:prSet>
      <dgm:spPr/>
    </dgm:pt>
    <dgm:pt modelId="{CF10B05D-DD40-45CC-A470-A6626D00AD7B}" type="pres">
      <dgm:prSet presAssocID="{794E9B6C-BED1-420E-B560-166839911BF1}" presName="FiveNodes_2_text" presStyleLbl="node1" presStyleIdx="4" presStyleCnt="5">
        <dgm:presLayoutVars>
          <dgm:bulletEnabled val="1"/>
        </dgm:presLayoutVars>
      </dgm:prSet>
      <dgm:spPr/>
    </dgm:pt>
    <dgm:pt modelId="{C531B522-8D4E-4C3F-937F-2C6B21908AD9}" type="pres">
      <dgm:prSet presAssocID="{794E9B6C-BED1-420E-B560-166839911BF1}" presName="FiveNodes_3_text" presStyleLbl="node1" presStyleIdx="4" presStyleCnt="5">
        <dgm:presLayoutVars>
          <dgm:bulletEnabled val="1"/>
        </dgm:presLayoutVars>
      </dgm:prSet>
      <dgm:spPr/>
    </dgm:pt>
    <dgm:pt modelId="{9571B7A6-13E7-4F3D-A6DC-458F8EEB12A1}" type="pres">
      <dgm:prSet presAssocID="{794E9B6C-BED1-420E-B560-166839911BF1}" presName="FiveNodes_4_text" presStyleLbl="node1" presStyleIdx="4" presStyleCnt="5">
        <dgm:presLayoutVars>
          <dgm:bulletEnabled val="1"/>
        </dgm:presLayoutVars>
      </dgm:prSet>
      <dgm:spPr/>
    </dgm:pt>
    <dgm:pt modelId="{0420B882-AC61-4FEA-BAC5-96DCD4C1F8AC}" type="pres">
      <dgm:prSet presAssocID="{794E9B6C-BED1-420E-B560-166839911BF1}" presName="FiveNodes_5_text" presStyleLbl="node1" presStyleIdx="4" presStyleCnt="5">
        <dgm:presLayoutVars>
          <dgm:bulletEnabled val="1"/>
        </dgm:presLayoutVars>
      </dgm:prSet>
      <dgm:spPr/>
    </dgm:pt>
  </dgm:ptLst>
  <dgm:cxnLst>
    <dgm:cxn modelId="{D6C91903-1E75-4467-8D44-FF36FACEADF0}" type="presOf" srcId="{1E699C0E-3879-4B0C-A061-5B73D30F29E3}" destId="{CF10B05D-DD40-45CC-A470-A6626D00AD7B}" srcOrd="1" destOrd="0" presId="urn:microsoft.com/office/officeart/2005/8/layout/vProcess5"/>
    <dgm:cxn modelId="{A1F0C305-7C3C-4B37-B542-D181100B8CF8}" type="presOf" srcId="{59CE74A8-524F-46C3-92B2-394E4C547209}" destId="{181B3C34-0668-4714-B864-CBCDD2D1D36F}" srcOrd="1" destOrd="0" presId="urn:microsoft.com/office/officeart/2005/8/layout/vProcess5"/>
    <dgm:cxn modelId="{194FFC10-F33C-4088-98D8-3D84F3473970}" type="presOf" srcId="{5879FC2E-C572-49FF-8364-D32AC04B2551}" destId="{F77F3894-FD49-423C-8D8B-5FE284D9BF12}" srcOrd="0" destOrd="0" presId="urn:microsoft.com/office/officeart/2005/8/layout/vProcess5"/>
    <dgm:cxn modelId="{14741B17-D4B4-48E8-AC41-3DC5D7E9C6C1}" type="presOf" srcId="{1E699C0E-3879-4B0C-A061-5B73D30F29E3}" destId="{566EBE2C-0FCC-487E-B14D-5A1883029BCC}" srcOrd="0" destOrd="0" presId="urn:microsoft.com/office/officeart/2005/8/layout/vProcess5"/>
    <dgm:cxn modelId="{2CB8D526-CBEC-464C-A3D4-93A4D79F229F}" type="presOf" srcId="{0EECA12B-CC60-45AC-A717-F69CB05BF381}" destId="{2F5F9817-E9CD-4D40-806D-3072E68253D7}" srcOrd="0" destOrd="0" presId="urn:microsoft.com/office/officeart/2005/8/layout/vProcess5"/>
    <dgm:cxn modelId="{15901F44-884A-4BDE-BE49-35E73D956FEF}" srcId="{794E9B6C-BED1-420E-B560-166839911BF1}" destId="{1E699C0E-3879-4B0C-A061-5B73D30F29E3}" srcOrd="1" destOrd="0" parTransId="{FA7A1081-9BF6-4935-9F80-2C3BDCD1B22E}" sibTransId="{0EECA12B-CC60-45AC-A717-F69CB05BF381}"/>
    <dgm:cxn modelId="{3EF9D066-5DF3-43DE-A7DD-EA23F1C3BBA5}" srcId="{794E9B6C-BED1-420E-B560-166839911BF1}" destId="{03FE2E71-2B5D-424A-A6F6-2EDAFD8E319A}" srcOrd="3" destOrd="0" parTransId="{9B0AC56C-6D58-4512-955E-99E6DA69AE21}" sibTransId="{43856871-C55B-4305-9F15-500772DB6C3A}"/>
    <dgm:cxn modelId="{8EAC5D67-45E7-415F-AA5D-4A9B3FACFEC9}" srcId="{794E9B6C-BED1-420E-B560-166839911BF1}" destId="{59CE74A8-524F-46C3-92B2-394E4C547209}" srcOrd="0" destOrd="0" parTransId="{CAF3A0DF-6FB4-43FA-924D-997A10D7C0B3}" sibTransId="{E7F37776-06BE-40D8-89E6-16D641E3751B}"/>
    <dgm:cxn modelId="{AF7B2C69-9A41-4D13-A707-4744273890FB}" type="presOf" srcId="{0B26CE03-2F95-4438-BEEE-4DC85D90FA9D}" destId="{31FBDE9F-3548-4450-B4B2-93E0E4D5E31B}" srcOrd="0" destOrd="0" presId="urn:microsoft.com/office/officeart/2005/8/layout/vProcess5"/>
    <dgm:cxn modelId="{CEF04E55-8C4A-4462-A1E3-7DEAE99049E6}" type="presOf" srcId="{59CE74A8-524F-46C3-92B2-394E4C547209}" destId="{AEDB889B-E30C-4CBB-A725-BF1AB02D6033}" srcOrd="0" destOrd="0" presId="urn:microsoft.com/office/officeart/2005/8/layout/vProcess5"/>
    <dgm:cxn modelId="{491BF458-2C0F-424B-BBD7-94A3A927AFD9}" type="presOf" srcId="{5879FC2E-C572-49FF-8364-D32AC04B2551}" destId="{0420B882-AC61-4FEA-BAC5-96DCD4C1F8AC}" srcOrd="1" destOrd="0" presId="urn:microsoft.com/office/officeart/2005/8/layout/vProcess5"/>
    <dgm:cxn modelId="{87F904B6-5636-4084-BE2D-C546C3982A9F}" type="presOf" srcId="{A8057799-A9B4-43C9-ADF0-1966F9A2AD7B}" destId="{C531B522-8D4E-4C3F-937F-2C6B21908AD9}" srcOrd="1" destOrd="0" presId="urn:microsoft.com/office/officeart/2005/8/layout/vProcess5"/>
    <dgm:cxn modelId="{6241DFB8-E8C0-4F72-BF5D-A3090660C232}" srcId="{794E9B6C-BED1-420E-B560-166839911BF1}" destId="{A8057799-A9B4-43C9-ADF0-1966F9A2AD7B}" srcOrd="2" destOrd="0" parTransId="{F7E7BEAF-FE22-4EEF-B9F1-EEE166E83F7A}" sibTransId="{0B26CE03-2F95-4438-BEEE-4DC85D90FA9D}"/>
    <dgm:cxn modelId="{02239EBD-A77C-4884-8BC1-2AAA885D27CA}" type="presOf" srcId="{03FE2E71-2B5D-424A-A6F6-2EDAFD8E319A}" destId="{AB81A475-6934-49C1-AD1D-48F86CF69C8A}" srcOrd="0" destOrd="0" presId="urn:microsoft.com/office/officeart/2005/8/layout/vProcess5"/>
    <dgm:cxn modelId="{F3CF5FC6-3501-4B27-BC3E-0E306B0DA3D8}" type="presOf" srcId="{43856871-C55B-4305-9F15-500772DB6C3A}" destId="{7AEC4373-3F05-491E-8940-6942E9920F74}" srcOrd="0" destOrd="0" presId="urn:microsoft.com/office/officeart/2005/8/layout/vProcess5"/>
    <dgm:cxn modelId="{D64A9BC7-9D6C-4F66-8279-DB699A69D829}" type="presOf" srcId="{794E9B6C-BED1-420E-B560-166839911BF1}" destId="{FAC35DB5-0570-46A6-BF68-305D0BBFAF34}" srcOrd="0" destOrd="0" presId="urn:microsoft.com/office/officeart/2005/8/layout/vProcess5"/>
    <dgm:cxn modelId="{EA1574CD-22DF-4877-B7AC-8A1E93349670}" srcId="{794E9B6C-BED1-420E-B560-166839911BF1}" destId="{5879FC2E-C572-49FF-8364-D32AC04B2551}" srcOrd="4" destOrd="0" parTransId="{9571D56A-CD5B-4B1A-9691-30D658C02929}" sibTransId="{3A050E6A-ECBF-44C5-A948-C20DCBF4A0BD}"/>
    <dgm:cxn modelId="{1E50E2D6-FFAB-4488-B55F-506CF284820C}" type="presOf" srcId="{E7F37776-06BE-40D8-89E6-16D641E3751B}" destId="{5D664330-F12A-42EB-8C97-D166ADF5F928}" srcOrd="0" destOrd="0" presId="urn:microsoft.com/office/officeart/2005/8/layout/vProcess5"/>
    <dgm:cxn modelId="{0CD8C0D9-3879-4657-8182-AB27B62BA7D8}" type="presOf" srcId="{03FE2E71-2B5D-424A-A6F6-2EDAFD8E319A}" destId="{9571B7A6-13E7-4F3D-A6DC-458F8EEB12A1}" srcOrd="1" destOrd="0" presId="urn:microsoft.com/office/officeart/2005/8/layout/vProcess5"/>
    <dgm:cxn modelId="{C088DDDF-3447-480B-8B25-F31439F03AE2}" type="presOf" srcId="{A8057799-A9B4-43C9-ADF0-1966F9A2AD7B}" destId="{D239983E-ECBA-45AD-A9FA-6AFBB0DBA27C}" srcOrd="0" destOrd="0" presId="urn:microsoft.com/office/officeart/2005/8/layout/vProcess5"/>
    <dgm:cxn modelId="{95E884C2-1B87-4139-85D7-79005402BC05}" type="presParOf" srcId="{FAC35DB5-0570-46A6-BF68-305D0BBFAF34}" destId="{563C77CA-36F9-4611-AA66-C61BF4530D79}" srcOrd="0" destOrd="0" presId="urn:microsoft.com/office/officeart/2005/8/layout/vProcess5"/>
    <dgm:cxn modelId="{8B176904-D2CB-4A36-A0F4-811F4E1DD10E}" type="presParOf" srcId="{FAC35DB5-0570-46A6-BF68-305D0BBFAF34}" destId="{AEDB889B-E30C-4CBB-A725-BF1AB02D6033}" srcOrd="1" destOrd="0" presId="urn:microsoft.com/office/officeart/2005/8/layout/vProcess5"/>
    <dgm:cxn modelId="{039782CA-31B0-4EDE-B224-C7F18E96AA2A}" type="presParOf" srcId="{FAC35DB5-0570-46A6-BF68-305D0BBFAF34}" destId="{566EBE2C-0FCC-487E-B14D-5A1883029BCC}" srcOrd="2" destOrd="0" presId="urn:microsoft.com/office/officeart/2005/8/layout/vProcess5"/>
    <dgm:cxn modelId="{0637218F-2EB0-4D3E-9F2A-6464FE2640CF}" type="presParOf" srcId="{FAC35DB5-0570-46A6-BF68-305D0BBFAF34}" destId="{D239983E-ECBA-45AD-A9FA-6AFBB0DBA27C}" srcOrd="3" destOrd="0" presId="urn:microsoft.com/office/officeart/2005/8/layout/vProcess5"/>
    <dgm:cxn modelId="{A473E71E-B8C6-467D-AB37-C7E3668EFE87}" type="presParOf" srcId="{FAC35DB5-0570-46A6-BF68-305D0BBFAF34}" destId="{AB81A475-6934-49C1-AD1D-48F86CF69C8A}" srcOrd="4" destOrd="0" presId="urn:microsoft.com/office/officeart/2005/8/layout/vProcess5"/>
    <dgm:cxn modelId="{9A53E440-252D-4FAB-BABD-11DD64BC1606}" type="presParOf" srcId="{FAC35DB5-0570-46A6-BF68-305D0BBFAF34}" destId="{F77F3894-FD49-423C-8D8B-5FE284D9BF12}" srcOrd="5" destOrd="0" presId="urn:microsoft.com/office/officeart/2005/8/layout/vProcess5"/>
    <dgm:cxn modelId="{B92A0060-E204-4598-ACFB-11DE62247590}" type="presParOf" srcId="{FAC35DB5-0570-46A6-BF68-305D0BBFAF34}" destId="{5D664330-F12A-42EB-8C97-D166ADF5F928}" srcOrd="6" destOrd="0" presId="urn:microsoft.com/office/officeart/2005/8/layout/vProcess5"/>
    <dgm:cxn modelId="{64EB0A77-7D30-46B7-8750-AB735C92F95D}" type="presParOf" srcId="{FAC35DB5-0570-46A6-BF68-305D0BBFAF34}" destId="{2F5F9817-E9CD-4D40-806D-3072E68253D7}" srcOrd="7" destOrd="0" presId="urn:microsoft.com/office/officeart/2005/8/layout/vProcess5"/>
    <dgm:cxn modelId="{A9219D01-1096-4125-AD6F-852C7FEB0C34}" type="presParOf" srcId="{FAC35DB5-0570-46A6-BF68-305D0BBFAF34}" destId="{31FBDE9F-3548-4450-B4B2-93E0E4D5E31B}" srcOrd="8" destOrd="0" presId="urn:microsoft.com/office/officeart/2005/8/layout/vProcess5"/>
    <dgm:cxn modelId="{9A6B7682-D617-4E95-8E47-21485800C0DA}" type="presParOf" srcId="{FAC35DB5-0570-46A6-BF68-305D0BBFAF34}" destId="{7AEC4373-3F05-491E-8940-6942E9920F74}" srcOrd="9" destOrd="0" presId="urn:microsoft.com/office/officeart/2005/8/layout/vProcess5"/>
    <dgm:cxn modelId="{C43B56B4-AD91-484E-A138-B5F9834F8502}" type="presParOf" srcId="{FAC35DB5-0570-46A6-BF68-305D0BBFAF34}" destId="{181B3C34-0668-4714-B864-CBCDD2D1D36F}" srcOrd="10" destOrd="0" presId="urn:microsoft.com/office/officeart/2005/8/layout/vProcess5"/>
    <dgm:cxn modelId="{8D184854-E2E2-4FF8-AA5B-D2F568515BCB}" type="presParOf" srcId="{FAC35DB5-0570-46A6-BF68-305D0BBFAF34}" destId="{CF10B05D-DD40-45CC-A470-A6626D00AD7B}" srcOrd="11" destOrd="0" presId="urn:microsoft.com/office/officeart/2005/8/layout/vProcess5"/>
    <dgm:cxn modelId="{40800033-67B2-4888-B3EE-16335CC03FC4}" type="presParOf" srcId="{FAC35DB5-0570-46A6-BF68-305D0BBFAF34}" destId="{C531B522-8D4E-4C3F-937F-2C6B21908AD9}" srcOrd="12" destOrd="0" presId="urn:microsoft.com/office/officeart/2005/8/layout/vProcess5"/>
    <dgm:cxn modelId="{EE636AED-D644-461D-A3F4-8EF62FF958E9}" type="presParOf" srcId="{FAC35DB5-0570-46A6-BF68-305D0BBFAF34}" destId="{9571B7A6-13E7-4F3D-A6DC-458F8EEB12A1}" srcOrd="13" destOrd="0" presId="urn:microsoft.com/office/officeart/2005/8/layout/vProcess5"/>
    <dgm:cxn modelId="{FD18BACC-EABE-42E1-A651-60808A81C7F5}" type="presParOf" srcId="{FAC35DB5-0570-46A6-BF68-305D0BBFAF34}" destId="{0420B882-AC61-4FEA-BAC5-96DCD4C1F8AC}"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94E9B6C-BED1-420E-B560-166839911BF1}"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A620A0CA-CDF3-4000-BB4A-8B7E51557B09}">
      <dgm:prSet/>
      <dgm:spPr/>
      <dgm:t>
        <a:bodyPr/>
        <a:lstStyle/>
        <a:p>
          <a:r>
            <a:rPr lang="en-US" dirty="0"/>
            <a:t>All Counties: Develop some form of a Housing Navigation Center in every County.  The  scale and form will be flexible in order to account for the varied resources available in each county such as staff, funding, buildings, etc.   </a:t>
          </a:r>
        </a:p>
      </dgm:t>
    </dgm:pt>
    <dgm:pt modelId="{14EB2807-2870-4ED2-9356-F947443183BF}" type="parTrans" cxnId="{47503311-4BE3-4740-A851-A7477CE09B52}">
      <dgm:prSet/>
      <dgm:spPr/>
      <dgm:t>
        <a:bodyPr/>
        <a:lstStyle/>
        <a:p>
          <a:endParaRPr lang="en-US"/>
        </a:p>
      </dgm:t>
    </dgm:pt>
    <dgm:pt modelId="{C261DE0B-13A3-47C0-8A4A-0D26D586077E}" type="sibTrans" cxnId="{47503311-4BE3-4740-A851-A7477CE09B52}">
      <dgm:prSet/>
      <dgm:spPr/>
      <dgm:t>
        <a:bodyPr/>
        <a:lstStyle/>
        <a:p>
          <a:endParaRPr lang="en-US"/>
        </a:p>
      </dgm:t>
    </dgm:pt>
    <dgm:pt modelId="{59CE74A8-524F-46C3-92B2-394E4C547209}">
      <dgm:prSet/>
      <dgm:spPr/>
      <dgm:t>
        <a:bodyPr/>
        <a:lstStyle/>
        <a:p>
          <a:r>
            <a:rPr lang="en-US" dirty="0"/>
            <a:t>Del Norte: Expand the number of people with lived experience that participation on the local CoC Advisory Board. </a:t>
          </a:r>
        </a:p>
      </dgm:t>
    </dgm:pt>
    <dgm:pt modelId="{CAF3A0DF-6FB4-43FA-924D-997A10D7C0B3}" type="parTrans" cxnId="{8EAC5D67-45E7-415F-AA5D-4A9B3FACFEC9}">
      <dgm:prSet/>
      <dgm:spPr/>
      <dgm:t>
        <a:bodyPr/>
        <a:lstStyle/>
        <a:p>
          <a:endParaRPr lang="en-US"/>
        </a:p>
      </dgm:t>
    </dgm:pt>
    <dgm:pt modelId="{E7F37776-06BE-40D8-89E6-16D641E3751B}" type="sibTrans" cxnId="{8EAC5D67-45E7-415F-AA5D-4A9B3FACFEC9}">
      <dgm:prSet/>
      <dgm:spPr/>
      <dgm:t>
        <a:bodyPr/>
        <a:lstStyle/>
        <a:p>
          <a:endParaRPr lang="en-US"/>
        </a:p>
      </dgm:t>
    </dgm:pt>
    <dgm:pt modelId="{1E699C0E-3879-4B0C-A061-5B73D30F29E3}">
      <dgm:prSet/>
      <dgm:spPr/>
      <dgm:t>
        <a:bodyPr/>
        <a:lstStyle/>
        <a:p>
          <a:r>
            <a:rPr lang="en-US" dirty="0"/>
            <a:t>Lassen: Expand the existing street outreach program to include more hours and more locations throughout the County. </a:t>
          </a:r>
        </a:p>
        <a:p>
          <a:endParaRPr lang="en-US" dirty="0"/>
        </a:p>
      </dgm:t>
    </dgm:pt>
    <dgm:pt modelId="{FA7A1081-9BF6-4935-9F80-2C3BDCD1B22E}" type="parTrans" cxnId="{15901F44-884A-4BDE-BE49-35E73D956FEF}">
      <dgm:prSet/>
      <dgm:spPr/>
      <dgm:t>
        <a:bodyPr/>
        <a:lstStyle/>
        <a:p>
          <a:endParaRPr lang="en-US"/>
        </a:p>
      </dgm:t>
    </dgm:pt>
    <dgm:pt modelId="{0EECA12B-CC60-45AC-A717-F69CB05BF381}" type="sibTrans" cxnId="{15901F44-884A-4BDE-BE49-35E73D956FEF}">
      <dgm:prSet/>
      <dgm:spPr/>
      <dgm:t>
        <a:bodyPr/>
        <a:lstStyle/>
        <a:p>
          <a:endParaRPr lang="en-US"/>
        </a:p>
      </dgm:t>
    </dgm:pt>
    <dgm:pt modelId="{0FEE8BAC-0613-410E-9A9B-7AB389E3F8AA}">
      <dgm:prSet/>
      <dgm:spPr>
        <a:solidFill>
          <a:srgbClr val="C00000"/>
        </a:solidFill>
      </dgm:spPr>
      <dgm:t>
        <a:bodyPr/>
        <a:lstStyle/>
        <a:p>
          <a:r>
            <a:rPr lang="en-US" dirty="0"/>
            <a:t>Del Norte: Hire a Peer Support Specialist with lived experience of homelessness.</a:t>
          </a:r>
        </a:p>
      </dgm:t>
    </dgm:pt>
    <dgm:pt modelId="{061F3A29-7727-4C3F-A833-AB5A11E5BAFC}" type="sibTrans" cxnId="{69BFB40B-C443-4990-A5D7-FFA71767B45B}">
      <dgm:prSet/>
      <dgm:spPr/>
      <dgm:t>
        <a:bodyPr/>
        <a:lstStyle/>
        <a:p>
          <a:endParaRPr lang="en-US"/>
        </a:p>
      </dgm:t>
    </dgm:pt>
    <dgm:pt modelId="{740770F6-00F4-4244-9E10-88BD491B9D00}" type="parTrans" cxnId="{69BFB40B-C443-4990-A5D7-FFA71767B45B}">
      <dgm:prSet/>
      <dgm:spPr/>
      <dgm:t>
        <a:bodyPr/>
        <a:lstStyle/>
        <a:p>
          <a:endParaRPr lang="en-US"/>
        </a:p>
      </dgm:t>
    </dgm:pt>
    <dgm:pt modelId="{EF076F80-F632-42B1-A6B6-5F7491DD6E27}">
      <dgm:prSet/>
      <dgm:spPr>
        <a:solidFill>
          <a:schemeClr val="accent2">
            <a:lumMod val="50000"/>
          </a:schemeClr>
        </a:solidFill>
      </dgm:spPr>
      <dgm:t>
        <a:bodyPr/>
        <a:lstStyle/>
        <a:p>
          <a:r>
            <a:rPr lang="en-US" dirty="0"/>
            <a:t>Del Norte: Expand existing services offered by Del Norte Mission, possibly by enlisting current staff from DHHS Behavioral Health Housing to provide outreach services to encampment residents. </a:t>
          </a:r>
        </a:p>
      </dgm:t>
    </dgm:pt>
    <dgm:pt modelId="{44714927-1745-4713-9E39-8F16CCF9BB47}" type="parTrans" cxnId="{1CFAC705-3166-4B81-9C82-93ABE353DA89}">
      <dgm:prSet/>
      <dgm:spPr/>
      <dgm:t>
        <a:bodyPr/>
        <a:lstStyle/>
        <a:p>
          <a:endParaRPr lang="en-US"/>
        </a:p>
      </dgm:t>
    </dgm:pt>
    <dgm:pt modelId="{C0BFE134-4BAF-479A-94B4-B8761DDBB2A8}" type="sibTrans" cxnId="{1CFAC705-3166-4B81-9C82-93ABE353DA89}">
      <dgm:prSet/>
      <dgm:spPr/>
      <dgm:t>
        <a:bodyPr/>
        <a:lstStyle/>
        <a:p>
          <a:endParaRPr lang="en-US"/>
        </a:p>
      </dgm:t>
    </dgm:pt>
    <dgm:pt modelId="{2383564C-D6FF-482D-B95E-89C4D82B0AC0}">
      <dgm:prSet/>
      <dgm:spPr/>
      <dgm:t>
        <a:bodyPr/>
        <a:lstStyle/>
        <a:p>
          <a:r>
            <a:rPr lang="en-US" dirty="0"/>
            <a:t>Plumas: PCIRC will develop Housing Navigation Center to expand existing services and provide full in house programming across multiple skills and services</a:t>
          </a:r>
        </a:p>
      </dgm:t>
    </dgm:pt>
    <dgm:pt modelId="{A76F3A39-CF97-43EC-B700-A2063C60EB04}" type="parTrans" cxnId="{82105BEC-AC3D-4CA4-884D-A3465CEB847E}">
      <dgm:prSet/>
      <dgm:spPr/>
      <dgm:t>
        <a:bodyPr/>
        <a:lstStyle/>
        <a:p>
          <a:endParaRPr lang="en-US"/>
        </a:p>
      </dgm:t>
    </dgm:pt>
    <dgm:pt modelId="{08E55947-CF4F-46EE-BA40-9E0FB6475616}" type="sibTrans" cxnId="{82105BEC-AC3D-4CA4-884D-A3465CEB847E}">
      <dgm:prSet/>
      <dgm:spPr/>
      <dgm:t>
        <a:bodyPr/>
        <a:lstStyle/>
        <a:p>
          <a:endParaRPr lang="en-US"/>
        </a:p>
      </dgm:t>
    </dgm:pt>
    <dgm:pt modelId="{EDBB68BE-0CF9-4424-8B9B-4A99D5F54021}" type="pres">
      <dgm:prSet presAssocID="{794E9B6C-BED1-420E-B560-166839911BF1}" presName="linear" presStyleCnt="0">
        <dgm:presLayoutVars>
          <dgm:animLvl val="lvl"/>
          <dgm:resizeHandles val="exact"/>
        </dgm:presLayoutVars>
      </dgm:prSet>
      <dgm:spPr/>
    </dgm:pt>
    <dgm:pt modelId="{56832CC5-46FD-4B86-90EB-32CE7B54EDF0}" type="pres">
      <dgm:prSet presAssocID="{A620A0CA-CDF3-4000-BB4A-8B7E51557B09}" presName="parentText" presStyleLbl="node1" presStyleIdx="0" presStyleCnt="6" custLinFactY="-26397" custLinFactNeighborX="-721" custLinFactNeighborY="-100000">
        <dgm:presLayoutVars>
          <dgm:chMax val="0"/>
          <dgm:bulletEnabled val="1"/>
        </dgm:presLayoutVars>
      </dgm:prSet>
      <dgm:spPr/>
    </dgm:pt>
    <dgm:pt modelId="{D1BFB0DE-9657-49B4-AC3D-2D830169E559}" type="pres">
      <dgm:prSet presAssocID="{C261DE0B-13A3-47C0-8A4A-0D26D586077E}" presName="spacer" presStyleCnt="0"/>
      <dgm:spPr/>
    </dgm:pt>
    <dgm:pt modelId="{49F9D7DC-E9DD-47D1-892D-ACD7416A7A89}" type="pres">
      <dgm:prSet presAssocID="{EF076F80-F632-42B1-A6B6-5F7491DD6E27}" presName="parentText" presStyleLbl="node1" presStyleIdx="1" presStyleCnt="6" custLinFactY="-12940" custLinFactNeighborY="-100000">
        <dgm:presLayoutVars>
          <dgm:chMax val="0"/>
          <dgm:bulletEnabled val="1"/>
        </dgm:presLayoutVars>
      </dgm:prSet>
      <dgm:spPr/>
    </dgm:pt>
    <dgm:pt modelId="{04715AC2-3E02-4916-91AD-7F9BB45FC2EF}" type="pres">
      <dgm:prSet presAssocID="{C0BFE134-4BAF-479A-94B4-B8761DDBB2A8}" presName="spacer" presStyleCnt="0"/>
      <dgm:spPr/>
    </dgm:pt>
    <dgm:pt modelId="{512268A2-A5EF-4901-AB49-5A0F6945ABCC}" type="pres">
      <dgm:prSet presAssocID="{0FEE8BAC-0613-410E-9A9B-7AB389E3F8AA}" presName="parentText" presStyleLbl="node1" presStyleIdx="2" presStyleCnt="6" custLinFactY="-13424" custLinFactNeighborY="-100000">
        <dgm:presLayoutVars>
          <dgm:chMax val="0"/>
          <dgm:bulletEnabled val="1"/>
        </dgm:presLayoutVars>
      </dgm:prSet>
      <dgm:spPr/>
    </dgm:pt>
    <dgm:pt modelId="{BFCB86FB-57F0-4FCA-99D3-7AA9B56883C7}" type="pres">
      <dgm:prSet presAssocID="{061F3A29-7727-4C3F-A833-AB5A11E5BAFC}" presName="spacer" presStyleCnt="0"/>
      <dgm:spPr/>
    </dgm:pt>
    <dgm:pt modelId="{72C0A5AA-7715-4021-A986-1B517974F8DB}" type="pres">
      <dgm:prSet presAssocID="{59CE74A8-524F-46C3-92B2-394E4C547209}" presName="parentText" presStyleLbl="node1" presStyleIdx="3" presStyleCnt="6" custLinFactY="-8042" custLinFactNeighborY="-100000">
        <dgm:presLayoutVars>
          <dgm:chMax val="0"/>
          <dgm:bulletEnabled val="1"/>
        </dgm:presLayoutVars>
      </dgm:prSet>
      <dgm:spPr/>
    </dgm:pt>
    <dgm:pt modelId="{432F61BE-0C26-4824-A61E-731DD07988AB}" type="pres">
      <dgm:prSet presAssocID="{E7F37776-06BE-40D8-89E6-16D641E3751B}" presName="spacer" presStyleCnt="0"/>
      <dgm:spPr/>
    </dgm:pt>
    <dgm:pt modelId="{B41BF03F-12FF-4432-8304-422527304142}" type="pres">
      <dgm:prSet presAssocID="{1E699C0E-3879-4B0C-A061-5B73D30F29E3}" presName="parentText" presStyleLbl="node1" presStyleIdx="4" presStyleCnt="6" custLinFactNeighborX="-577" custLinFactNeighborY="-87451">
        <dgm:presLayoutVars>
          <dgm:chMax val="0"/>
          <dgm:bulletEnabled val="1"/>
        </dgm:presLayoutVars>
      </dgm:prSet>
      <dgm:spPr/>
    </dgm:pt>
    <dgm:pt modelId="{6D36A3E6-6E65-429C-BDBA-B05856584921}" type="pres">
      <dgm:prSet presAssocID="{0EECA12B-CC60-45AC-A717-F69CB05BF381}" presName="spacer" presStyleCnt="0"/>
      <dgm:spPr/>
    </dgm:pt>
    <dgm:pt modelId="{3E720E6C-B9CC-4E3A-84EA-9A3584413862}" type="pres">
      <dgm:prSet presAssocID="{2383564C-D6FF-482D-B95E-89C4D82B0AC0}" presName="parentText" presStyleLbl="node1" presStyleIdx="5" presStyleCnt="6">
        <dgm:presLayoutVars>
          <dgm:chMax val="0"/>
          <dgm:bulletEnabled val="1"/>
        </dgm:presLayoutVars>
      </dgm:prSet>
      <dgm:spPr/>
    </dgm:pt>
  </dgm:ptLst>
  <dgm:cxnLst>
    <dgm:cxn modelId="{1CFAC705-3166-4B81-9C82-93ABE353DA89}" srcId="{794E9B6C-BED1-420E-B560-166839911BF1}" destId="{EF076F80-F632-42B1-A6B6-5F7491DD6E27}" srcOrd="1" destOrd="0" parTransId="{44714927-1745-4713-9E39-8F16CCF9BB47}" sibTransId="{C0BFE134-4BAF-479A-94B4-B8761DDBB2A8}"/>
    <dgm:cxn modelId="{69BFB40B-C443-4990-A5D7-FFA71767B45B}" srcId="{794E9B6C-BED1-420E-B560-166839911BF1}" destId="{0FEE8BAC-0613-410E-9A9B-7AB389E3F8AA}" srcOrd="2" destOrd="0" parTransId="{740770F6-00F4-4244-9E10-88BD491B9D00}" sibTransId="{061F3A29-7727-4C3F-A833-AB5A11E5BAFC}"/>
    <dgm:cxn modelId="{47503311-4BE3-4740-A851-A7477CE09B52}" srcId="{794E9B6C-BED1-420E-B560-166839911BF1}" destId="{A620A0CA-CDF3-4000-BB4A-8B7E51557B09}" srcOrd="0" destOrd="0" parTransId="{14EB2807-2870-4ED2-9356-F947443183BF}" sibTransId="{C261DE0B-13A3-47C0-8A4A-0D26D586077E}"/>
    <dgm:cxn modelId="{7BE2492E-3E4E-4C6C-A1DD-7569CE0D47E3}" type="presOf" srcId="{794E9B6C-BED1-420E-B560-166839911BF1}" destId="{EDBB68BE-0CF9-4424-8B9B-4A99D5F54021}" srcOrd="0" destOrd="0" presId="urn:microsoft.com/office/officeart/2005/8/layout/vList2"/>
    <dgm:cxn modelId="{15901F44-884A-4BDE-BE49-35E73D956FEF}" srcId="{794E9B6C-BED1-420E-B560-166839911BF1}" destId="{1E699C0E-3879-4B0C-A061-5B73D30F29E3}" srcOrd="4" destOrd="0" parTransId="{FA7A1081-9BF6-4935-9F80-2C3BDCD1B22E}" sibTransId="{0EECA12B-CC60-45AC-A717-F69CB05BF381}"/>
    <dgm:cxn modelId="{8EAC5D67-45E7-415F-AA5D-4A9B3FACFEC9}" srcId="{794E9B6C-BED1-420E-B560-166839911BF1}" destId="{59CE74A8-524F-46C3-92B2-394E4C547209}" srcOrd="3" destOrd="0" parTransId="{CAF3A0DF-6FB4-43FA-924D-997A10D7C0B3}" sibTransId="{E7F37776-06BE-40D8-89E6-16D641E3751B}"/>
    <dgm:cxn modelId="{6DAB8A8E-5A7D-4F99-A82C-DE85459723AA}" type="presOf" srcId="{A620A0CA-CDF3-4000-BB4A-8B7E51557B09}" destId="{56832CC5-46FD-4B86-90EB-32CE7B54EDF0}" srcOrd="0" destOrd="0" presId="urn:microsoft.com/office/officeart/2005/8/layout/vList2"/>
    <dgm:cxn modelId="{97783EBE-8849-4DD0-A76C-B3028F8C6046}" type="presOf" srcId="{2383564C-D6FF-482D-B95E-89C4D82B0AC0}" destId="{3E720E6C-B9CC-4E3A-84EA-9A3584413862}" srcOrd="0" destOrd="0" presId="urn:microsoft.com/office/officeart/2005/8/layout/vList2"/>
    <dgm:cxn modelId="{2C28F7C4-124F-483A-AE26-8C5A7371341B}" type="presOf" srcId="{EF076F80-F632-42B1-A6B6-5F7491DD6E27}" destId="{49F9D7DC-E9DD-47D1-892D-ACD7416A7A89}" srcOrd="0" destOrd="0" presId="urn:microsoft.com/office/officeart/2005/8/layout/vList2"/>
    <dgm:cxn modelId="{136A92DE-251F-42A2-83DC-583EDB31A7F4}" type="presOf" srcId="{1E699C0E-3879-4B0C-A061-5B73D30F29E3}" destId="{B41BF03F-12FF-4432-8304-422527304142}" srcOrd="0" destOrd="0" presId="urn:microsoft.com/office/officeart/2005/8/layout/vList2"/>
    <dgm:cxn modelId="{56482DE3-62B4-4FB8-B63F-41298C490444}" type="presOf" srcId="{0FEE8BAC-0613-410E-9A9B-7AB389E3F8AA}" destId="{512268A2-A5EF-4901-AB49-5A0F6945ABCC}" srcOrd="0" destOrd="0" presId="urn:microsoft.com/office/officeart/2005/8/layout/vList2"/>
    <dgm:cxn modelId="{48B2E2E8-BCEF-4F69-9DE4-FEDB4EB60801}" type="presOf" srcId="{59CE74A8-524F-46C3-92B2-394E4C547209}" destId="{72C0A5AA-7715-4021-A986-1B517974F8DB}" srcOrd="0" destOrd="0" presId="urn:microsoft.com/office/officeart/2005/8/layout/vList2"/>
    <dgm:cxn modelId="{82105BEC-AC3D-4CA4-884D-A3465CEB847E}" srcId="{794E9B6C-BED1-420E-B560-166839911BF1}" destId="{2383564C-D6FF-482D-B95E-89C4D82B0AC0}" srcOrd="5" destOrd="0" parTransId="{A76F3A39-CF97-43EC-B700-A2063C60EB04}" sibTransId="{08E55947-CF4F-46EE-BA40-9E0FB6475616}"/>
    <dgm:cxn modelId="{29C0E281-24A5-4C1F-9E43-2420C9CB9A5B}" type="presParOf" srcId="{EDBB68BE-0CF9-4424-8B9B-4A99D5F54021}" destId="{56832CC5-46FD-4B86-90EB-32CE7B54EDF0}" srcOrd="0" destOrd="0" presId="urn:microsoft.com/office/officeart/2005/8/layout/vList2"/>
    <dgm:cxn modelId="{408F79E7-FF0B-447C-8E3D-12429E5BE50D}" type="presParOf" srcId="{EDBB68BE-0CF9-4424-8B9B-4A99D5F54021}" destId="{D1BFB0DE-9657-49B4-AC3D-2D830169E559}" srcOrd="1" destOrd="0" presId="urn:microsoft.com/office/officeart/2005/8/layout/vList2"/>
    <dgm:cxn modelId="{E6FE8FE2-2A18-4798-BC7D-326190175DBB}" type="presParOf" srcId="{EDBB68BE-0CF9-4424-8B9B-4A99D5F54021}" destId="{49F9D7DC-E9DD-47D1-892D-ACD7416A7A89}" srcOrd="2" destOrd="0" presId="urn:microsoft.com/office/officeart/2005/8/layout/vList2"/>
    <dgm:cxn modelId="{5D2A5394-D39B-458C-9F30-89C9CA7E44AC}" type="presParOf" srcId="{EDBB68BE-0CF9-4424-8B9B-4A99D5F54021}" destId="{04715AC2-3E02-4916-91AD-7F9BB45FC2EF}" srcOrd="3" destOrd="0" presId="urn:microsoft.com/office/officeart/2005/8/layout/vList2"/>
    <dgm:cxn modelId="{12B3A568-5DB3-4E1A-AF40-08C9F406538F}" type="presParOf" srcId="{EDBB68BE-0CF9-4424-8B9B-4A99D5F54021}" destId="{512268A2-A5EF-4901-AB49-5A0F6945ABCC}" srcOrd="4" destOrd="0" presId="urn:microsoft.com/office/officeart/2005/8/layout/vList2"/>
    <dgm:cxn modelId="{2D1A8465-4FDF-41F6-8A72-947CE2041068}" type="presParOf" srcId="{EDBB68BE-0CF9-4424-8B9B-4A99D5F54021}" destId="{BFCB86FB-57F0-4FCA-99D3-7AA9B56883C7}" srcOrd="5" destOrd="0" presId="urn:microsoft.com/office/officeart/2005/8/layout/vList2"/>
    <dgm:cxn modelId="{C3CC36AD-A8CF-4540-8B49-5AB21272DD9F}" type="presParOf" srcId="{EDBB68BE-0CF9-4424-8B9B-4A99D5F54021}" destId="{72C0A5AA-7715-4021-A986-1B517974F8DB}" srcOrd="6" destOrd="0" presId="urn:microsoft.com/office/officeart/2005/8/layout/vList2"/>
    <dgm:cxn modelId="{7DDBEFCF-6FB2-497B-92A5-46F288F8BD85}" type="presParOf" srcId="{EDBB68BE-0CF9-4424-8B9B-4A99D5F54021}" destId="{432F61BE-0C26-4824-A61E-731DD07988AB}" srcOrd="7" destOrd="0" presId="urn:microsoft.com/office/officeart/2005/8/layout/vList2"/>
    <dgm:cxn modelId="{17FAEB34-4A0E-461A-BD09-6EE4B3793605}" type="presParOf" srcId="{EDBB68BE-0CF9-4424-8B9B-4A99D5F54021}" destId="{B41BF03F-12FF-4432-8304-422527304142}" srcOrd="8" destOrd="0" presId="urn:microsoft.com/office/officeart/2005/8/layout/vList2"/>
    <dgm:cxn modelId="{B5A2C98E-D360-4A26-B43F-A7BB8B963D08}" type="presParOf" srcId="{EDBB68BE-0CF9-4424-8B9B-4A99D5F54021}" destId="{6D36A3E6-6E65-429C-BDBA-B05856584921}" srcOrd="9" destOrd="0" presId="urn:microsoft.com/office/officeart/2005/8/layout/vList2"/>
    <dgm:cxn modelId="{7AA101FF-7B6D-4438-8A93-5F61FFE48CCB}" type="presParOf" srcId="{EDBB68BE-0CF9-4424-8B9B-4A99D5F54021}" destId="{3E720E6C-B9CC-4E3A-84EA-9A3584413862}"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94E9B6C-BED1-420E-B560-166839911BF1}" type="doc">
      <dgm:prSet loTypeId="urn:microsoft.com/office/officeart/2005/8/layout/default" loCatId="list" qsTypeId="urn:microsoft.com/office/officeart/2005/8/quickstyle/simple4" qsCatId="simple" csTypeId="urn:microsoft.com/office/officeart/2005/8/colors/colorful2" csCatId="colorful" phldr="1"/>
      <dgm:spPr/>
      <dgm:t>
        <a:bodyPr/>
        <a:lstStyle/>
        <a:p>
          <a:endParaRPr lang="en-US"/>
        </a:p>
      </dgm:t>
    </dgm:pt>
    <dgm:pt modelId="{859B7944-038A-4D36-9ACD-BBEAA1BDF82B}">
      <dgm:prSet custT="1"/>
      <dgm:spPr/>
      <dgm:t>
        <a:bodyPr/>
        <a:lstStyle/>
        <a:p>
          <a:r>
            <a:rPr lang="en-US" sz="2400" dirty="0"/>
            <a:t>CoC: Implement CoC Equity Committee</a:t>
          </a:r>
        </a:p>
      </dgm:t>
    </dgm:pt>
    <dgm:pt modelId="{92FD4391-1AA9-49D7-B2A3-E8C45E1FDDAC}" type="parTrans" cxnId="{90BD8C6A-C245-4F6F-96C5-309D871C1548}">
      <dgm:prSet/>
      <dgm:spPr/>
      <dgm:t>
        <a:bodyPr/>
        <a:lstStyle/>
        <a:p>
          <a:endParaRPr lang="en-US"/>
        </a:p>
      </dgm:t>
    </dgm:pt>
    <dgm:pt modelId="{2FD40138-72D1-470A-BE9D-74FEA7C29204}" type="sibTrans" cxnId="{90BD8C6A-C245-4F6F-96C5-309D871C1548}">
      <dgm:prSet/>
      <dgm:spPr/>
      <dgm:t>
        <a:bodyPr/>
        <a:lstStyle/>
        <a:p>
          <a:endParaRPr lang="en-US"/>
        </a:p>
      </dgm:t>
    </dgm:pt>
    <dgm:pt modelId="{7BD942E1-7A2D-4F3F-A57C-2CC2466BDE10}">
      <dgm:prSet/>
      <dgm:spPr>
        <a:solidFill>
          <a:srgbClr val="C00000"/>
        </a:solidFill>
      </dgm:spPr>
      <dgm:t>
        <a:bodyPr/>
        <a:lstStyle/>
        <a:p>
          <a:pPr>
            <a:buNone/>
          </a:pPr>
          <a:r>
            <a:rPr lang="en-US" dirty="0"/>
            <a:t>CoC: Establish training partnerships with tribal agencies and local Cultural Competence Behavioral Health Committees to deliver DEI training to CoC members</a:t>
          </a:r>
        </a:p>
      </dgm:t>
    </dgm:pt>
    <dgm:pt modelId="{98784E9C-8A12-479A-8F53-7DFBAD0EFB49}" type="parTrans" cxnId="{853FDEBA-0D60-4319-81CE-71336020E4D3}">
      <dgm:prSet/>
      <dgm:spPr/>
      <dgm:t>
        <a:bodyPr/>
        <a:lstStyle/>
        <a:p>
          <a:endParaRPr lang="en-US"/>
        </a:p>
      </dgm:t>
    </dgm:pt>
    <dgm:pt modelId="{18EFA4D3-3B32-44DA-B5F3-613FA1983E2E}" type="sibTrans" cxnId="{853FDEBA-0D60-4319-81CE-71336020E4D3}">
      <dgm:prSet/>
      <dgm:spPr/>
      <dgm:t>
        <a:bodyPr/>
        <a:lstStyle/>
        <a:p>
          <a:endParaRPr lang="en-US"/>
        </a:p>
      </dgm:t>
    </dgm:pt>
    <dgm:pt modelId="{458708E1-397C-479B-AC46-1FF4254860A9}">
      <dgm:prSet custT="1"/>
      <dgm:spPr/>
      <dgm:t>
        <a:bodyPr/>
        <a:lstStyle/>
        <a:p>
          <a:pPr>
            <a:buNone/>
          </a:pPr>
          <a:r>
            <a:rPr lang="en-US" sz="2400" dirty="0"/>
            <a:t>CoC:  Improve data collection to ensure tribal programs are included in HMIS</a:t>
          </a:r>
        </a:p>
      </dgm:t>
    </dgm:pt>
    <dgm:pt modelId="{3ACF021F-818C-4019-9B0A-3285762C223D}" type="parTrans" cxnId="{D06B995F-703B-4E71-B8EE-EBF717AA0023}">
      <dgm:prSet/>
      <dgm:spPr/>
      <dgm:t>
        <a:bodyPr/>
        <a:lstStyle/>
        <a:p>
          <a:endParaRPr lang="en-US"/>
        </a:p>
      </dgm:t>
    </dgm:pt>
    <dgm:pt modelId="{082E670E-6B25-4722-8E49-3CFDF416B7C6}" type="sibTrans" cxnId="{D06B995F-703B-4E71-B8EE-EBF717AA0023}">
      <dgm:prSet/>
      <dgm:spPr/>
      <dgm:t>
        <a:bodyPr/>
        <a:lstStyle/>
        <a:p>
          <a:endParaRPr lang="en-US"/>
        </a:p>
      </dgm:t>
    </dgm:pt>
    <dgm:pt modelId="{C6718ABE-9033-4EC3-867A-78D6546E01FC}" type="pres">
      <dgm:prSet presAssocID="{794E9B6C-BED1-420E-B560-166839911BF1}" presName="diagram" presStyleCnt="0">
        <dgm:presLayoutVars>
          <dgm:dir/>
          <dgm:resizeHandles val="exact"/>
        </dgm:presLayoutVars>
      </dgm:prSet>
      <dgm:spPr/>
    </dgm:pt>
    <dgm:pt modelId="{4DD2D875-23D1-479F-93C4-59BEAB996F7E}" type="pres">
      <dgm:prSet presAssocID="{859B7944-038A-4D36-9ACD-BBEAA1BDF82B}" presName="node" presStyleLbl="node1" presStyleIdx="0" presStyleCnt="3">
        <dgm:presLayoutVars>
          <dgm:bulletEnabled val="1"/>
        </dgm:presLayoutVars>
      </dgm:prSet>
      <dgm:spPr/>
    </dgm:pt>
    <dgm:pt modelId="{0A0DB4E4-F0E0-403F-8BE6-09C10E3CBC38}" type="pres">
      <dgm:prSet presAssocID="{2FD40138-72D1-470A-BE9D-74FEA7C29204}" presName="sibTrans" presStyleCnt="0"/>
      <dgm:spPr/>
    </dgm:pt>
    <dgm:pt modelId="{C041B1AC-243D-4841-8F03-AA3050960852}" type="pres">
      <dgm:prSet presAssocID="{7BD942E1-7A2D-4F3F-A57C-2CC2466BDE10}" presName="node" presStyleLbl="node1" presStyleIdx="1" presStyleCnt="3">
        <dgm:presLayoutVars>
          <dgm:bulletEnabled val="1"/>
        </dgm:presLayoutVars>
      </dgm:prSet>
      <dgm:spPr/>
    </dgm:pt>
    <dgm:pt modelId="{F1685DA8-C18B-4879-99BE-43DF1F1F5D51}" type="pres">
      <dgm:prSet presAssocID="{18EFA4D3-3B32-44DA-B5F3-613FA1983E2E}" presName="sibTrans" presStyleCnt="0"/>
      <dgm:spPr/>
    </dgm:pt>
    <dgm:pt modelId="{C8CA535A-705E-45B7-9982-CBAAA27D2D69}" type="pres">
      <dgm:prSet presAssocID="{458708E1-397C-479B-AC46-1FF4254860A9}" presName="node" presStyleLbl="node1" presStyleIdx="2" presStyleCnt="3">
        <dgm:presLayoutVars>
          <dgm:bulletEnabled val="1"/>
        </dgm:presLayoutVars>
      </dgm:prSet>
      <dgm:spPr/>
    </dgm:pt>
  </dgm:ptLst>
  <dgm:cxnLst>
    <dgm:cxn modelId="{7E3E742B-D109-4F71-A433-D03C669E1554}" type="presOf" srcId="{794E9B6C-BED1-420E-B560-166839911BF1}" destId="{C6718ABE-9033-4EC3-867A-78D6546E01FC}" srcOrd="0" destOrd="0" presId="urn:microsoft.com/office/officeart/2005/8/layout/default"/>
    <dgm:cxn modelId="{0A436F34-8527-43F3-AEFA-4BF8E072EEA2}" type="presOf" srcId="{859B7944-038A-4D36-9ACD-BBEAA1BDF82B}" destId="{4DD2D875-23D1-479F-93C4-59BEAB996F7E}" srcOrd="0" destOrd="0" presId="urn:microsoft.com/office/officeart/2005/8/layout/default"/>
    <dgm:cxn modelId="{D06B995F-703B-4E71-B8EE-EBF717AA0023}" srcId="{794E9B6C-BED1-420E-B560-166839911BF1}" destId="{458708E1-397C-479B-AC46-1FF4254860A9}" srcOrd="2" destOrd="0" parTransId="{3ACF021F-818C-4019-9B0A-3285762C223D}" sibTransId="{082E670E-6B25-4722-8E49-3CFDF416B7C6}"/>
    <dgm:cxn modelId="{90BD8C6A-C245-4F6F-96C5-309D871C1548}" srcId="{794E9B6C-BED1-420E-B560-166839911BF1}" destId="{859B7944-038A-4D36-9ACD-BBEAA1BDF82B}" srcOrd="0" destOrd="0" parTransId="{92FD4391-1AA9-49D7-B2A3-E8C45E1FDDAC}" sibTransId="{2FD40138-72D1-470A-BE9D-74FEA7C29204}"/>
    <dgm:cxn modelId="{555B204E-F089-4CBD-8EEE-B7DFCB0F24D9}" type="presOf" srcId="{458708E1-397C-479B-AC46-1FF4254860A9}" destId="{C8CA535A-705E-45B7-9982-CBAAA27D2D69}" srcOrd="0" destOrd="0" presId="urn:microsoft.com/office/officeart/2005/8/layout/default"/>
    <dgm:cxn modelId="{BFA46258-D3E8-4E0A-820F-EAE8D163FF8D}" type="presOf" srcId="{7BD942E1-7A2D-4F3F-A57C-2CC2466BDE10}" destId="{C041B1AC-243D-4841-8F03-AA3050960852}" srcOrd="0" destOrd="0" presId="urn:microsoft.com/office/officeart/2005/8/layout/default"/>
    <dgm:cxn modelId="{853FDEBA-0D60-4319-81CE-71336020E4D3}" srcId="{794E9B6C-BED1-420E-B560-166839911BF1}" destId="{7BD942E1-7A2D-4F3F-A57C-2CC2466BDE10}" srcOrd="1" destOrd="0" parTransId="{98784E9C-8A12-479A-8F53-7DFBAD0EFB49}" sibTransId="{18EFA4D3-3B32-44DA-B5F3-613FA1983E2E}"/>
    <dgm:cxn modelId="{87204902-A0DF-449A-97DF-C167D72929E0}" type="presParOf" srcId="{C6718ABE-9033-4EC3-867A-78D6546E01FC}" destId="{4DD2D875-23D1-479F-93C4-59BEAB996F7E}" srcOrd="0" destOrd="0" presId="urn:microsoft.com/office/officeart/2005/8/layout/default"/>
    <dgm:cxn modelId="{82142F72-CB5A-4517-A02F-0404649974B1}" type="presParOf" srcId="{C6718ABE-9033-4EC3-867A-78D6546E01FC}" destId="{0A0DB4E4-F0E0-403F-8BE6-09C10E3CBC38}" srcOrd="1" destOrd="0" presId="urn:microsoft.com/office/officeart/2005/8/layout/default"/>
    <dgm:cxn modelId="{D842CFAD-781B-45FE-8001-10F0CFBD1F5A}" type="presParOf" srcId="{C6718ABE-9033-4EC3-867A-78D6546E01FC}" destId="{C041B1AC-243D-4841-8F03-AA3050960852}" srcOrd="2" destOrd="0" presId="urn:microsoft.com/office/officeart/2005/8/layout/default"/>
    <dgm:cxn modelId="{A6072353-77FF-4C8F-87CC-D4B8E5B370C2}" type="presParOf" srcId="{C6718ABE-9033-4EC3-867A-78D6546E01FC}" destId="{F1685DA8-C18B-4879-99BE-43DF1F1F5D51}" srcOrd="3" destOrd="0" presId="urn:microsoft.com/office/officeart/2005/8/layout/default"/>
    <dgm:cxn modelId="{6015C45A-025C-4AFC-80CC-2EA31FEF1E3D}" type="presParOf" srcId="{C6718ABE-9033-4EC3-867A-78D6546E01FC}" destId="{C8CA535A-705E-45B7-9982-CBAAA27D2D69}"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94E9B6C-BED1-420E-B560-166839911BF1}"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A620A0CA-CDF3-4000-BB4A-8B7E51557B09}">
      <dgm:prSet/>
      <dgm:spPr/>
      <dgm:t>
        <a:bodyPr/>
        <a:lstStyle/>
        <a:p>
          <a:r>
            <a:rPr lang="en-US" dirty="0"/>
            <a:t>All Counties: Pursue funding for both non-congregate and congregate shelters</a:t>
          </a:r>
        </a:p>
      </dgm:t>
    </dgm:pt>
    <dgm:pt modelId="{14EB2807-2870-4ED2-9356-F947443183BF}" type="parTrans" cxnId="{47503311-4BE3-4740-A851-A7477CE09B52}">
      <dgm:prSet/>
      <dgm:spPr/>
      <dgm:t>
        <a:bodyPr/>
        <a:lstStyle/>
        <a:p>
          <a:endParaRPr lang="en-US"/>
        </a:p>
      </dgm:t>
    </dgm:pt>
    <dgm:pt modelId="{C261DE0B-13A3-47C0-8A4A-0D26D586077E}" type="sibTrans" cxnId="{47503311-4BE3-4740-A851-A7477CE09B52}">
      <dgm:prSet/>
      <dgm:spPr/>
      <dgm:t>
        <a:bodyPr/>
        <a:lstStyle/>
        <a:p>
          <a:endParaRPr lang="en-US"/>
        </a:p>
      </dgm:t>
    </dgm:pt>
    <dgm:pt modelId="{59CE74A8-524F-46C3-92B2-394E4C547209}">
      <dgm:prSet/>
      <dgm:spPr>
        <a:solidFill>
          <a:schemeClr val="accent2">
            <a:lumMod val="50000"/>
          </a:schemeClr>
        </a:solidFill>
      </dgm:spPr>
      <dgm:t>
        <a:bodyPr/>
        <a:lstStyle/>
        <a:p>
          <a:r>
            <a:rPr lang="en-US" dirty="0"/>
            <a:t>All Counties: Explore partnerships with local tribal agencies and housing authorities to support and collaborate on housing projects, outreach and services</a:t>
          </a:r>
        </a:p>
      </dgm:t>
    </dgm:pt>
    <dgm:pt modelId="{CAF3A0DF-6FB4-43FA-924D-997A10D7C0B3}" type="parTrans" cxnId="{8EAC5D67-45E7-415F-AA5D-4A9B3FACFEC9}">
      <dgm:prSet/>
      <dgm:spPr/>
      <dgm:t>
        <a:bodyPr/>
        <a:lstStyle/>
        <a:p>
          <a:endParaRPr lang="en-US"/>
        </a:p>
      </dgm:t>
    </dgm:pt>
    <dgm:pt modelId="{E7F37776-06BE-40D8-89E6-16D641E3751B}" type="sibTrans" cxnId="{8EAC5D67-45E7-415F-AA5D-4A9B3FACFEC9}">
      <dgm:prSet/>
      <dgm:spPr/>
      <dgm:t>
        <a:bodyPr/>
        <a:lstStyle/>
        <a:p>
          <a:endParaRPr lang="en-US"/>
        </a:p>
      </dgm:t>
    </dgm:pt>
    <dgm:pt modelId="{1E699C0E-3879-4B0C-A061-5B73D30F29E3}">
      <dgm:prSet/>
      <dgm:spPr/>
      <dgm:t>
        <a:bodyPr/>
        <a:lstStyle/>
        <a:p>
          <a:r>
            <a:rPr lang="en-US" dirty="0"/>
            <a:t>CoC: Provide back rent, utility assistance to prevent people at risk of homelessness entering homelessness</a:t>
          </a:r>
        </a:p>
      </dgm:t>
    </dgm:pt>
    <dgm:pt modelId="{FA7A1081-9BF6-4935-9F80-2C3BDCD1B22E}" type="parTrans" cxnId="{15901F44-884A-4BDE-BE49-35E73D956FEF}">
      <dgm:prSet/>
      <dgm:spPr/>
      <dgm:t>
        <a:bodyPr/>
        <a:lstStyle/>
        <a:p>
          <a:endParaRPr lang="en-US"/>
        </a:p>
      </dgm:t>
    </dgm:pt>
    <dgm:pt modelId="{0EECA12B-CC60-45AC-A717-F69CB05BF381}" type="sibTrans" cxnId="{15901F44-884A-4BDE-BE49-35E73D956FEF}">
      <dgm:prSet/>
      <dgm:spPr/>
      <dgm:t>
        <a:bodyPr/>
        <a:lstStyle/>
        <a:p>
          <a:endParaRPr lang="en-US"/>
        </a:p>
      </dgm:t>
    </dgm:pt>
    <dgm:pt modelId="{0FEE8BAC-0613-410E-9A9B-7AB389E3F8AA}">
      <dgm:prSet/>
      <dgm:spPr>
        <a:solidFill>
          <a:srgbClr val="C00000"/>
        </a:solidFill>
      </dgm:spPr>
      <dgm:t>
        <a:bodyPr/>
        <a:lstStyle/>
        <a:p>
          <a:r>
            <a:rPr lang="en-US" dirty="0"/>
            <a:t>All Counties: Explore alternative shelter, transitional and permanent housing models that can be implemented regionally to take advance of scale and economic feasibility</a:t>
          </a:r>
        </a:p>
      </dgm:t>
    </dgm:pt>
    <dgm:pt modelId="{061F3A29-7727-4C3F-A833-AB5A11E5BAFC}" type="sibTrans" cxnId="{69BFB40B-C443-4990-A5D7-FFA71767B45B}">
      <dgm:prSet/>
      <dgm:spPr/>
      <dgm:t>
        <a:bodyPr/>
        <a:lstStyle/>
        <a:p>
          <a:endParaRPr lang="en-US"/>
        </a:p>
      </dgm:t>
    </dgm:pt>
    <dgm:pt modelId="{740770F6-00F4-4244-9E10-88BD491B9D00}" type="parTrans" cxnId="{69BFB40B-C443-4990-A5D7-FFA71767B45B}">
      <dgm:prSet/>
      <dgm:spPr/>
      <dgm:t>
        <a:bodyPr/>
        <a:lstStyle/>
        <a:p>
          <a:endParaRPr lang="en-US"/>
        </a:p>
      </dgm:t>
    </dgm:pt>
    <dgm:pt modelId="{1EBDCBF4-1E5F-419E-84E6-4321CF7FCB3B}">
      <dgm:prSet/>
      <dgm:spPr/>
      <dgm:t>
        <a:bodyPr/>
        <a:lstStyle/>
        <a:p>
          <a:r>
            <a:rPr lang="en-US" dirty="0"/>
            <a:t>Del Norte: Work with Del Norte Mission to develop multiple interim and permanent housing solutions, including a year- round emergency shelter, micro-shelter village, and PSH project.</a:t>
          </a:r>
        </a:p>
      </dgm:t>
    </dgm:pt>
    <dgm:pt modelId="{B44D2257-581C-4D9F-AEB3-808659EAF17D}" type="parTrans" cxnId="{55A220B1-5F32-4D35-A211-338355C2D121}">
      <dgm:prSet/>
      <dgm:spPr/>
      <dgm:t>
        <a:bodyPr/>
        <a:lstStyle/>
        <a:p>
          <a:endParaRPr lang="en-US"/>
        </a:p>
      </dgm:t>
    </dgm:pt>
    <dgm:pt modelId="{20AB571D-2B2C-42DC-8F1C-E8A0C2C4DF62}" type="sibTrans" cxnId="{55A220B1-5F32-4D35-A211-338355C2D121}">
      <dgm:prSet/>
      <dgm:spPr/>
      <dgm:t>
        <a:bodyPr/>
        <a:lstStyle/>
        <a:p>
          <a:endParaRPr lang="en-US"/>
        </a:p>
      </dgm:t>
    </dgm:pt>
    <dgm:pt modelId="{FFE9CA39-04FD-4AB1-B5B4-0DCF8070DEF9}">
      <dgm:prSet/>
      <dgm:spPr/>
      <dgm:t>
        <a:bodyPr/>
        <a:lstStyle/>
        <a:p>
          <a:r>
            <a:rPr lang="en-US" dirty="0"/>
            <a:t>Lassen: Expand street outreach program to include more hours and locations throughout the county.  Staff will work to provide connection to permanent housing. </a:t>
          </a:r>
        </a:p>
      </dgm:t>
    </dgm:pt>
    <dgm:pt modelId="{8BCD0811-779A-4AC0-9850-270596270372}" type="parTrans" cxnId="{F8388D6F-4031-4443-B7A8-6BCCBE0DC0EE}">
      <dgm:prSet/>
      <dgm:spPr/>
      <dgm:t>
        <a:bodyPr/>
        <a:lstStyle/>
        <a:p>
          <a:endParaRPr lang="en-US"/>
        </a:p>
      </dgm:t>
    </dgm:pt>
    <dgm:pt modelId="{B8D376E8-9E30-4953-8421-7DD18599E6ED}" type="sibTrans" cxnId="{F8388D6F-4031-4443-B7A8-6BCCBE0DC0EE}">
      <dgm:prSet/>
      <dgm:spPr/>
      <dgm:t>
        <a:bodyPr/>
        <a:lstStyle/>
        <a:p>
          <a:endParaRPr lang="en-US"/>
        </a:p>
      </dgm:t>
    </dgm:pt>
    <dgm:pt modelId="{EDBB68BE-0CF9-4424-8B9B-4A99D5F54021}" type="pres">
      <dgm:prSet presAssocID="{794E9B6C-BED1-420E-B560-166839911BF1}" presName="linear" presStyleCnt="0">
        <dgm:presLayoutVars>
          <dgm:animLvl val="lvl"/>
          <dgm:resizeHandles val="exact"/>
        </dgm:presLayoutVars>
      </dgm:prSet>
      <dgm:spPr/>
    </dgm:pt>
    <dgm:pt modelId="{56832CC5-46FD-4B86-90EB-32CE7B54EDF0}" type="pres">
      <dgm:prSet presAssocID="{A620A0CA-CDF3-4000-BB4A-8B7E51557B09}" presName="parentText" presStyleLbl="node1" presStyleIdx="0" presStyleCnt="6">
        <dgm:presLayoutVars>
          <dgm:chMax val="0"/>
          <dgm:bulletEnabled val="1"/>
        </dgm:presLayoutVars>
      </dgm:prSet>
      <dgm:spPr/>
    </dgm:pt>
    <dgm:pt modelId="{D1BFB0DE-9657-49B4-AC3D-2D830169E559}" type="pres">
      <dgm:prSet presAssocID="{C261DE0B-13A3-47C0-8A4A-0D26D586077E}" presName="spacer" presStyleCnt="0"/>
      <dgm:spPr/>
    </dgm:pt>
    <dgm:pt modelId="{512268A2-A5EF-4901-AB49-5A0F6945ABCC}" type="pres">
      <dgm:prSet presAssocID="{0FEE8BAC-0613-410E-9A9B-7AB389E3F8AA}" presName="parentText" presStyleLbl="node1" presStyleIdx="1" presStyleCnt="6">
        <dgm:presLayoutVars>
          <dgm:chMax val="0"/>
          <dgm:bulletEnabled val="1"/>
        </dgm:presLayoutVars>
      </dgm:prSet>
      <dgm:spPr/>
    </dgm:pt>
    <dgm:pt modelId="{BFCB86FB-57F0-4FCA-99D3-7AA9B56883C7}" type="pres">
      <dgm:prSet presAssocID="{061F3A29-7727-4C3F-A833-AB5A11E5BAFC}" presName="spacer" presStyleCnt="0"/>
      <dgm:spPr/>
    </dgm:pt>
    <dgm:pt modelId="{72C0A5AA-7715-4021-A986-1B517974F8DB}" type="pres">
      <dgm:prSet presAssocID="{59CE74A8-524F-46C3-92B2-394E4C547209}" presName="parentText" presStyleLbl="node1" presStyleIdx="2" presStyleCnt="6">
        <dgm:presLayoutVars>
          <dgm:chMax val="0"/>
          <dgm:bulletEnabled val="1"/>
        </dgm:presLayoutVars>
      </dgm:prSet>
      <dgm:spPr/>
    </dgm:pt>
    <dgm:pt modelId="{432F61BE-0C26-4824-A61E-731DD07988AB}" type="pres">
      <dgm:prSet presAssocID="{E7F37776-06BE-40D8-89E6-16D641E3751B}" presName="spacer" presStyleCnt="0"/>
      <dgm:spPr/>
    </dgm:pt>
    <dgm:pt modelId="{B41BF03F-12FF-4432-8304-422527304142}" type="pres">
      <dgm:prSet presAssocID="{1E699C0E-3879-4B0C-A061-5B73D30F29E3}" presName="parentText" presStyleLbl="node1" presStyleIdx="3" presStyleCnt="6">
        <dgm:presLayoutVars>
          <dgm:chMax val="0"/>
          <dgm:bulletEnabled val="1"/>
        </dgm:presLayoutVars>
      </dgm:prSet>
      <dgm:spPr/>
    </dgm:pt>
    <dgm:pt modelId="{1F45F736-53C1-4C04-9977-1927AB3D5435}" type="pres">
      <dgm:prSet presAssocID="{0EECA12B-CC60-45AC-A717-F69CB05BF381}" presName="spacer" presStyleCnt="0"/>
      <dgm:spPr/>
    </dgm:pt>
    <dgm:pt modelId="{668E3012-FB25-4BA8-ADBF-FE3A029CDCF4}" type="pres">
      <dgm:prSet presAssocID="{1EBDCBF4-1E5F-419E-84E6-4321CF7FCB3B}" presName="parentText" presStyleLbl="node1" presStyleIdx="4" presStyleCnt="6">
        <dgm:presLayoutVars>
          <dgm:chMax val="0"/>
          <dgm:bulletEnabled val="1"/>
        </dgm:presLayoutVars>
      </dgm:prSet>
      <dgm:spPr/>
    </dgm:pt>
    <dgm:pt modelId="{21FDC440-DD34-4313-A1BA-8D8B1213123E}" type="pres">
      <dgm:prSet presAssocID="{20AB571D-2B2C-42DC-8F1C-E8A0C2C4DF62}" presName="spacer" presStyleCnt="0"/>
      <dgm:spPr/>
    </dgm:pt>
    <dgm:pt modelId="{1C7075F4-C8AC-4B36-AC39-87A220BD0FD7}" type="pres">
      <dgm:prSet presAssocID="{FFE9CA39-04FD-4AB1-B5B4-0DCF8070DEF9}" presName="parentText" presStyleLbl="node1" presStyleIdx="5" presStyleCnt="6">
        <dgm:presLayoutVars>
          <dgm:chMax val="0"/>
          <dgm:bulletEnabled val="1"/>
        </dgm:presLayoutVars>
      </dgm:prSet>
      <dgm:spPr/>
    </dgm:pt>
  </dgm:ptLst>
  <dgm:cxnLst>
    <dgm:cxn modelId="{69BFB40B-C443-4990-A5D7-FFA71767B45B}" srcId="{794E9B6C-BED1-420E-B560-166839911BF1}" destId="{0FEE8BAC-0613-410E-9A9B-7AB389E3F8AA}" srcOrd="1" destOrd="0" parTransId="{740770F6-00F4-4244-9E10-88BD491B9D00}" sibTransId="{061F3A29-7727-4C3F-A833-AB5A11E5BAFC}"/>
    <dgm:cxn modelId="{47503311-4BE3-4740-A851-A7477CE09B52}" srcId="{794E9B6C-BED1-420E-B560-166839911BF1}" destId="{A620A0CA-CDF3-4000-BB4A-8B7E51557B09}" srcOrd="0" destOrd="0" parTransId="{14EB2807-2870-4ED2-9356-F947443183BF}" sibTransId="{C261DE0B-13A3-47C0-8A4A-0D26D586077E}"/>
    <dgm:cxn modelId="{7BE2492E-3E4E-4C6C-A1DD-7569CE0D47E3}" type="presOf" srcId="{794E9B6C-BED1-420E-B560-166839911BF1}" destId="{EDBB68BE-0CF9-4424-8B9B-4A99D5F54021}" srcOrd="0" destOrd="0" presId="urn:microsoft.com/office/officeart/2005/8/layout/vList2"/>
    <dgm:cxn modelId="{EE67212F-C5C6-4B1F-930F-879574E16958}" type="presOf" srcId="{1EBDCBF4-1E5F-419E-84E6-4321CF7FCB3B}" destId="{668E3012-FB25-4BA8-ADBF-FE3A029CDCF4}" srcOrd="0" destOrd="0" presId="urn:microsoft.com/office/officeart/2005/8/layout/vList2"/>
    <dgm:cxn modelId="{15901F44-884A-4BDE-BE49-35E73D956FEF}" srcId="{794E9B6C-BED1-420E-B560-166839911BF1}" destId="{1E699C0E-3879-4B0C-A061-5B73D30F29E3}" srcOrd="3" destOrd="0" parTransId="{FA7A1081-9BF6-4935-9F80-2C3BDCD1B22E}" sibTransId="{0EECA12B-CC60-45AC-A717-F69CB05BF381}"/>
    <dgm:cxn modelId="{8EAC5D67-45E7-415F-AA5D-4A9B3FACFEC9}" srcId="{794E9B6C-BED1-420E-B560-166839911BF1}" destId="{59CE74A8-524F-46C3-92B2-394E4C547209}" srcOrd="2" destOrd="0" parTransId="{CAF3A0DF-6FB4-43FA-924D-997A10D7C0B3}" sibTransId="{E7F37776-06BE-40D8-89E6-16D641E3751B}"/>
    <dgm:cxn modelId="{F8388D6F-4031-4443-B7A8-6BCCBE0DC0EE}" srcId="{794E9B6C-BED1-420E-B560-166839911BF1}" destId="{FFE9CA39-04FD-4AB1-B5B4-0DCF8070DEF9}" srcOrd="5" destOrd="0" parTransId="{8BCD0811-779A-4AC0-9850-270596270372}" sibTransId="{B8D376E8-9E30-4953-8421-7DD18599E6ED}"/>
    <dgm:cxn modelId="{6DAB8A8E-5A7D-4F99-A82C-DE85459723AA}" type="presOf" srcId="{A620A0CA-CDF3-4000-BB4A-8B7E51557B09}" destId="{56832CC5-46FD-4B86-90EB-32CE7B54EDF0}" srcOrd="0" destOrd="0" presId="urn:microsoft.com/office/officeart/2005/8/layout/vList2"/>
    <dgm:cxn modelId="{55A220B1-5F32-4D35-A211-338355C2D121}" srcId="{794E9B6C-BED1-420E-B560-166839911BF1}" destId="{1EBDCBF4-1E5F-419E-84E6-4321CF7FCB3B}" srcOrd="4" destOrd="0" parTransId="{B44D2257-581C-4D9F-AEB3-808659EAF17D}" sibTransId="{20AB571D-2B2C-42DC-8F1C-E8A0C2C4DF62}"/>
    <dgm:cxn modelId="{136A92DE-251F-42A2-83DC-583EDB31A7F4}" type="presOf" srcId="{1E699C0E-3879-4B0C-A061-5B73D30F29E3}" destId="{B41BF03F-12FF-4432-8304-422527304142}" srcOrd="0" destOrd="0" presId="urn:microsoft.com/office/officeart/2005/8/layout/vList2"/>
    <dgm:cxn modelId="{A12378E1-0C60-4F23-A233-E4C35778E10F}" type="presOf" srcId="{FFE9CA39-04FD-4AB1-B5B4-0DCF8070DEF9}" destId="{1C7075F4-C8AC-4B36-AC39-87A220BD0FD7}" srcOrd="0" destOrd="0" presId="urn:microsoft.com/office/officeart/2005/8/layout/vList2"/>
    <dgm:cxn modelId="{56482DE3-62B4-4FB8-B63F-41298C490444}" type="presOf" srcId="{0FEE8BAC-0613-410E-9A9B-7AB389E3F8AA}" destId="{512268A2-A5EF-4901-AB49-5A0F6945ABCC}" srcOrd="0" destOrd="0" presId="urn:microsoft.com/office/officeart/2005/8/layout/vList2"/>
    <dgm:cxn modelId="{48B2E2E8-BCEF-4F69-9DE4-FEDB4EB60801}" type="presOf" srcId="{59CE74A8-524F-46C3-92B2-394E4C547209}" destId="{72C0A5AA-7715-4021-A986-1B517974F8DB}" srcOrd="0" destOrd="0" presId="urn:microsoft.com/office/officeart/2005/8/layout/vList2"/>
    <dgm:cxn modelId="{29C0E281-24A5-4C1F-9E43-2420C9CB9A5B}" type="presParOf" srcId="{EDBB68BE-0CF9-4424-8B9B-4A99D5F54021}" destId="{56832CC5-46FD-4B86-90EB-32CE7B54EDF0}" srcOrd="0" destOrd="0" presId="urn:microsoft.com/office/officeart/2005/8/layout/vList2"/>
    <dgm:cxn modelId="{408F79E7-FF0B-447C-8E3D-12429E5BE50D}" type="presParOf" srcId="{EDBB68BE-0CF9-4424-8B9B-4A99D5F54021}" destId="{D1BFB0DE-9657-49B4-AC3D-2D830169E559}" srcOrd="1" destOrd="0" presId="urn:microsoft.com/office/officeart/2005/8/layout/vList2"/>
    <dgm:cxn modelId="{12B3A568-5DB3-4E1A-AF40-08C9F406538F}" type="presParOf" srcId="{EDBB68BE-0CF9-4424-8B9B-4A99D5F54021}" destId="{512268A2-A5EF-4901-AB49-5A0F6945ABCC}" srcOrd="2" destOrd="0" presId="urn:microsoft.com/office/officeart/2005/8/layout/vList2"/>
    <dgm:cxn modelId="{2D1A8465-4FDF-41F6-8A72-947CE2041068}" type="presParOf" srcId="{EDBB68BE-0CF9-4424-8B9B-4A99D5F54021}" destId="{BFCB86FB-57F0-4FCA-99D3-7AA9B56883C7}" srcOrd="3" destOrd="0" presId="urn:microsoft.com/office/officeart/2005/8/layout/vList2"/>
    <dgm:cxn modelId="{C3CC36AD-A8CF-4540-8B49-5AB21272DD9F}" type="presParOf" srcId="{EDBB68BE-0CF9-4424-8B9B-4A99D5F54021}" destId="{72C0A5AA-7715-4021-A986-1B517974F8DB}" srcOrd="4" destOrd="0" presId="urn:microsoft.com/office/officeart/2005/8/layout/vList2"/>
    <dgm:cxn modelId="{7DDBEFCF-6FB2-497B-92A5-46F288F8BD85}" type="presParOf" srcId="{EDBB68BE-0CF9-4424-8B9B-4A99D5F54021}" destId="{432F61BE-0C26-4824-A61E-731DD07988AB}" srcOrd="5" destOrd="0" presId="urn:microsoft.com/office/officeart/2005/8/layout/vList2"/>
    <dgm:cxn modelId="{17FAEB34-4A0E-461A-BD09-6EE4B3793605}" type="presParOf" srcId="{EDBB68BE-0CF9-4424-8B9B-4A99D5F54021}" destId="{B41BF03F-12FF-4432-8304-422527304142}" srcOrd="6" destOrd="0" presId="urn:microsoft.com/office/officeart/2005/8/layout/vList2"/>
    <dgm:cxn modelId="{0DDF7E89-548B-4524-B0FF-48708AA561C0}" type="presParOf" srcId="{EDBB68BE-0CF9-4424-8B9B-4A99D5F54021}" destId="{1F45F736-53C1-4C04-9977-1927AB3D5435}" srcOrd="7" destOrd="0" presId="urn:microsoft.com/office/officeart/2005/8/layout/vList2"/>
    <dgm:cxn modelId="{9D849942-66B9-4080-84C1-3B252AC174F6}" type="presParOf" srcId="{EDBB68BE-0CF9-4424-8B9B-4A99D5F54021}" destId="{668E3012-FB25-4BA8-ADBF-FE3A029CDCF4}" srcOrd="8" destOrd="0" presId="urn:microsoft.com/office/officeart/2005/8/layout/vList2"/>
    <dgm:cxn modelId="{2DA6CEAC-CB0D-4877-AF1A-EA1624556DF3}" type="presParOf" srcId="{EDBB68BE-0CF9-4424-8B9B-4A99D5F54021}" destId="{21FDC440-DD34-4313-A1BA-8D8B1213123E}" srcOrd="9" destOrd="0" presId="urn:microsoft.com/office/officeart/2005/8/layout/vList2"/>
    <dgm:cxn modelId="{D4ECD807-AE13-4696-9781-B358DDBFD413}" type="presParOf" srcId="{EDBB68BE-0CF9-4424-8B9B-4A99D5F54021}" destId="{1C7075F4-C8AC-4B36-AC39-87A220BD0FD7}"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94E9B6C-BED1-420E-B560-166839911BF1}" type="doc">
      <dgm:prSet loTypeId="urn:microsoft.com/office/officeart/2005/8/layout/default" loCatId="list" qsTypeId="urn:microsoft.com/office/officeart/2005/8/quickstyle/simple4" qsCatId="simple" csTypeId="urn:microsoft.com/office/officeart/2005/8/colors/colorful2" csCatId="colorful" phldr="1"/>
      <dgm:spPr/>
      <dgm:t>
        <a:bodyPr/>
        <a:lstStyle/>
        <a:p>
          <a:endParaRPr lang="en-US"/>
        </a:p>
      </dgm:t>
    </dgm:pt>
    <dgm:pt modelId="{859B7944-038A-4D36-9ACD-BBEAA1BDF82B}">
      <dgm:prSet custT="1"/>
      <dgm:spPr/>
      <dgm:t>
        <a:bodyPr/>
        <a:lstStyle/>
        <a:p>
          <a:r>
            <a:rPr lang="en-US" sz="2400" dirty="0"/>
            <a:t>All Counties: Explore creating outreach positions for people with lived experience who are a member of an underserved or disproportionately affected group</a:t>
          </a:r>
        </a:p>
      </dgm:t>
    </dgm:pt>
    <dgm:pt modelId="{92FD4391-1AA9-49D7-B2A3-E8C45E1FDDAC}" type="parTrans" cxnId="{90BD8C6A-C245-4F6F-96C5-309D871C1548}">
      <dgm:prSet/>
      <dgm:spPr/>
      <dgm:t>
        <a:bodyPr/>
        <a:lstStyle/>
        <a:p>
          <a:endParaRPr lang="en-US"/>
        </a:p>
      </dgm:t>
    </dgm:pt>
    <dgm:pt modelId="{2FD40138-72D1-470A-BE9D-74FEA7C29204}" type="sibTrans" cxnId="{90BD8C6A-C245-4F6F-96C5-309D871C1548}">
      <dgm:prSet/>
      <dgm:spPr/>
      <dgm:t>
        <a:bodyPr/>
        <a:lstStyle/>
        <a:p>
          <a:endParaRPr lang="en-US"/>
        </a:p>
      </dgm:t>
    </dgm:pt>
    <dgm:pt modelId="{BB241A40-7025-4D0D-81F3-59279B238897}">
      <dgm:prSet/>
      <dgm:spPr/>
      <dgm:t>
        <a:bodyPr/>
        <a:lstStyle/>
        <a:p>
          <a:r>
            <a:rPr lang="en-US" dirty="0"/>
            <a:t>Del Norte: Partner with local CBOs who work closely with overrepresented and underserved populations.  Work with local tribal governments to develop culturally sensitive strategies. </a:t>
          </a:r>
        </a:p>
      </dgm:t>
    </dgm:pt>
    <dgm:pt modelId="{3B5B8DF0-C80E-4BBA-94A3-9179E86AA8CE}" type="parTrans" cxnId="{0AB298BE-C4DA-4FA1-9109-1F97E2A722A0}">
      <dgm:prSet/>
      <dgm:spPr/>
      <dgm:t>
        <a:bodyPr/>
        <a:lstStyle/>
        <a:p>
          <a:endParaRPr lang="en-US"/>
        </a:p>
      </dgm:t>
    </dgm:pt>
    <dgm:pt modelId="{CCF78BAF-EA2F-4F37-B9BB-359F46C26A60}" type="sibTrans" cxnId="{0AB298BE-C4DA-4FA1-9109-1F97E2A722A0}">
      <dgm:prSet/>
      <dgm:spPr/>
      <dgm:t>
        <a:bodyPr/>
        <a:lstStyle/>
        <a:p>
          <a:endParaRPr lang="en-US"/>
        </a:p>
      </dgm:t>
    </dgm:pt>
    <dgm:pt modelId="{A70E5FC1-EE5B-4608-BED2-E5DDDDC0D160}">
      <dgm:prSet/>
      <dgm:spPr/>
      <dgm:t>
        <a:bodyPr/>
        <a:lstStyle/>
        <a:p>
          <a:r>
            <a:rPr lang="en-US" dirty="0"/>
            <a:t>Siskiyou: Increase collaboration with the Karuk Tribal Housing Authority, seek guidance on the best way to design services for the population and explore opportunities for joint projects. Also outreach to all tribal entities to encourage participation on CoC Advisory Board</a:t>
          </a:r>
        </a:p>
      </dgm:t>
    </dgm:pt>
    <dgm:pt modelId="{A2727C4A-FECC-40CB-8A84-557CF502CCAD}" type="parTrans" cxnId="{F7BB6D45-819B-4F7F-8533-557DCA149814}">
      <dgm:prSet/>
      <dgm:spPr/>
      <dgm:t>
        <a:bodyPr/>
        <a:lstStyle/>
        <a:p>
          <a:endParaRPr lang="en-US"/>
        </a:p>
      </dgm:t>
    </dgm:pt>
    <dgm:pt modelId="{F1B73164-9ED6-4C6A-B1AC-7759FCB5C805}" type="sibTrans" cxnId="{F7BB6D45-819B-4F7F-8533-557DCA149814}">
      <dgm:prSet/>
      <dgm:spPr/>
      <dgm:t>
        <a:bodyPr/>
        <a:lstStyle/>
        <a:p>
          <a:endParaRPr lang="en-US"/>
        </a:p>
      </dgm:t>
    </dgm:pt>
    <dgm:pt modelId="{C6718ABE-9033-4EC3-867A-78D6546E01FC}" type="pres">
      <dgm:prSet presAssocID="{794E9B6C-BED1-420E-B560-166839911BF1}" presName="diagram" presStyleCnt="0">
        <dgm:presLayoutVars>
          <dgm:dir/>
          <dgm:resizeHandles val="exact"/>
        </dgm:presLayoutVars>
      </dgm:prSet>
      <dgm:spPr/>
    </dgm:pt>
    <dgm:pt modelId="{4DD2D875-23D1-479F-93C4-59BEAB996F7E}" type="pres">
      <dgm:prSet presAssocID="{859B7944-038A-4D36-9ACD-BBEAA1BDF82B}" presName="node" presStyleLbl="node1" presStyleIdx="0" presStyleCnt="3" custScaleX="114420" custScaleY="125841">
        <dgm:presLayoutVars>
          <dgm:bulletEnabled val="1"/>
        </dgm:presLayoutVars>
      </dgm:prSet>
      <dgm:spPr/>
    </dgm:pt>
    <dgm:pt modelId="{88CDEABC-10D6-41D2-A08A-6F1290E3D171}" type="pres">
      <dgm:prSet presAssocID="{2FD40138-72D1-470A-BE9D-74FEA7C29204}" presName="sibTrans" presStyleCnt="0"/>
      <dgm:spPr/>
    </dgm:pt>
    <dgm:pt modelId="{DC0C3725-BB8B-4DF0-B314-ED726F43FCF6}" type="pres">
      <dgm:prSet presAssocID="{BB241A40-7025-4D0D-81F3-59279B238897}" presName="node" presStyleLbl="node1" presStyleIdx="1" presStyleCnt="3" custScaleX="105744" custScaleY="125174">
        <dgm:presLayoutVars>
          <dgm:bulletEnabled val="1"/>
        </dgm:presLayoutVars>
      </dgm:prSet>
      <dgm:spPr/>
    </dgm:pt>
    <dgm:pt modelId="{D6099FFF-E241-4A4A-9D9E-C9B8390DEAEA}" type="pres">
      <dgm:prSet presAssocID="{CCF78BAF-EA2F-4F37-B9BB-359F46C26A60}" presName="sibTrans" presStyleCnt="0"/>
      <dgm:spPr/>
    </dgm:pt>
    <dgm:pt modelId="{2FC8B13F-0014-439E-B22D-11130F82A88E}" type="pres">
      <dgm:prSet presAssocID="{A70E5FC1-EE5B-4608-BED2-E5DDDDC0D160}" presName="node" presStyleLbl="node1" presStyleIdx="2" presStyleCnt="3" custScaleX="130735" custScaleY="151048">
        <dgm:presLayoutVars>
          <dgm:bulletEnabled val="1"/>
        </dgm:presLayoutVars>
      </dgm:prSet>
      <dgm:spPr/>
    </dgm:pt>
  </dgm:ptLst>
  <dgm:cxnLst>
    <dgm:cxn modelId="{7E3E742B-D109-4F71-A433-D03C669E1554}" type="presOf" srcId="{794E9B6C-BED1-420E-B560-166839911BF1}" destId="{C6718ABE-9033-4EC3-867A-78D6546E01FC}" srcOrd="0" destOrd="0" presId="urn:microsoft.com/office/officeart/2005/8/layout/default"/>
    <dgm:cxn modelId="{B405E730-CD48-46BE-A89D-05E326DC6BF0}" type="presOf" srcId="{A70E5FC1-EE5B-4608-BED2-E5DDDDC0D160}" destId="{2FC8B13F-0014-439E-B22D-11130F82A88E}" srcOrd="0" destOrd="0" presId="urn:microsoft.com/office/officeart/2005/8/layout/default"/>
    <dgm:cxn modelId="{0A436F34-8527-43F3-AEFA-4BF8E072EEA2}" type="presOf" srcId="{859B7944-038A-4D36-9ACD-BBEAA1BDF82B}" destId="{4DD2D875-23D1-479F-93C4-59BEAB996F7E}" srcOrd="0" destOrd="0" presId="urn:microsoft.com/office/officeart/2005/8/layout/default"/>
    <dgm:cxn modelId="{F7BB6D45-819B-4F7F-8533-557DCA149814}" srcId="{794E9B6C-BED1-420E-B560-166839911BF1}" destId="{A70E5FC1-EE5B-4608-BED2-E5DDDDC0D160}" srcOrd="2" destOrd="0" parTransId="{A2727C4A-FECC-40CB-8A84-557CF502CCAD}" sibTransId="{F1B73164-9ED6-4C6A-B1AC-7759FCB5C805}"/>
    <dgm:cxn modelId="{90BD8C6A-C245-4F6F-96C5-309D871C1548}" srcId="{794E9B6C-BED1-420E-B560-166839911BF1}" destId="{859B7944-038A-4D36-9ACD-BBEAA1BDF82B}" srcOrd="0" destOrd="0" parTransId="{92FD4391-1AA9-49D7-B2A3-E8C45E1FDDAC}" sibTransId="{2FD40138-72D1-470A-BE9D-74FEA7C29204}"/>
    <dgm:cxn modelId="{D4F3F18C-F38E-4E70-B709-247BFCD13A3C}" type="presOf" srcId="{BB241A40-7025-4D0D-81F3-59279B238897}" destId="{DC0C3725-BB8B-4DF0-B314-ED726F43FCF6}" srcOrd="0" destOrd="0" presId="urn:microsoft.com/office/officeart/2005/8/layout/default"/>
    <dgm:cxn modelId="{0AB298BE-C4DA-4FA1-9109-1F97E2A722A0}" srcId="{794E9B6C-BED1-420E-B560-166839911BF1}" destId="{BB241A40-7025-4D0D-81F3-59279B238897}" srcOrd="1" destOrd="0" parTransId="{3B5B8DF0-C80E-4BBA-94A3-9179E86AA8CE}" sibTransId="{CCF78BAF-EA2F-4F37-B9BB-359F46C26A60}"/>
    <dgm:cxn modelId="{87204902-A0DF-449A-97DF-C167D72929E0}" type="presParOf" srcId="{C6718ABE-9033-4EC3-867A-78D6546E01FC}" destId="{4DD2D875-23D1-479F-93C4-59BEAB996F7E}" srcOrd="0" destOrd="0" presId="urn:microsoft.com/office/officeart/2005/8/layout/default"/>
    <dgm:cxn modelId="{456EA708-D149-4669-9F2D-887642E7E518}" type="presParOf" srcId="{C6718ABE-9033-4EC3-867A-78D6546E01FC}" destId="{88CDEABC-10D6-41D2-A08A-6F1290E3D171}" srcOrd="1" destOrd="0" presId="urn:microsoft.com/office/officeart/2005/8/layout/default"/>
    <dgm:cxn modelId="{1CBB18E7-C24B-4A68-AF43-00EF16A5E84E}" type="presParOf" srcId="{C6718ABE-9033-4EC3-867A-78D6546E01FC}" destId="{DC0C3725-BB8B-4DF0-B314-ED726F43FCF6}" srcOrd="2" destOrd="0" presId="urn:microsoft.com/office/officeart/2005/8/layout/default"/>
    <dgm:cxn modelId="{1C389163-C6DC-4D01-8FA8-F40772E068C7}" type="presParOf" srcId="{C6718ABE-9033-4EC3-867A-78D6546E01FC}" destId="{D6099FFF-E241-4A4A-9D9E-C9B8390DEAEA}" srcOrd="3" destOrd="0" presId="urn:microsoft.com/office/officeart/2005/8/layout/default"/>
    <dgm:cxn modelId="{E50CA4CC-6649-4F63-AEAC-219B3461CAEF}" type="presParOf" srcId="{C6718ABE-9033-4EC3-867A-78D6546E01FC}" destId="{2FC8B13F-0014-439E-B22D-11130F82A88E}"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94E9B6C-BED1-420E-B560-166839911BF1}" type="doc">
      <dgm:prSet loTypeId="urn:microsoft.com/office/officeart/2005/8/layout/vList2" loCatId="list" qsTypeId="urn:microsoft.com/office/officeart/2005/8/quickstyle/simple4" qsCatId="simple" csTypeId="urn:microsoft.com/office/officeart/2005/8/colors/colorful2" csCatId="colorful" phldr="1"/>
      <dgm:spPr/>
      <dgm:t>
        <a:bodyPr/>
        <a:lstStyle/>
        <a:p>
          <a:endParaRPr lang="en-US"/>
        </a:p>
      </dgm:t>
    </dgm:pt>
    <dgm:pt modelId="{A620A0CA-CDF3-4000-BB4A-8B7E51557B09}">
      <dgm:prSet/>
      <dgm:spPr/>
      <dgm:t>
        <a:bodyPr/>
        <a:lstStyle/>
        <a:p>
          <a:r>
            <a:rPr lang="en-US" dirty="0"/>
            <a:t>All Counties: Work to improve Coordinated Entry services including connection to resources/housing prior to any program enrollment.  This includes housing navigation and referrals to outside service providers</a:t>
          </a:r>
        </a:p>
      </dgm:t>
    </dgm:pt>
    <dgm:pt modelId="{14EB2807-2870-4ED2-9356-F947443183BF}" type="parTrans" cxnId="{47503311-4BE3-4740-A851-A7477CE09B52}">
      <dgm:prSet/>
      <dgm:spPr/>
      <dgm:t>
        <a:bodyPr/>
        <a:lstStyle/>
        <a:p>
          <a:endParaRPr lang="en-US"/>
        </a:p>
      </dgm:t>
    </dgm:pt>
    <dgm:pt modelId="{C261DE0B-13A3-47C0-8A4A-0D26D586077E}" type="sibTrans" cxnId="{47503311-4BE3-4740-A851-A7477CE09B52}">
      <dgm:prSet/>
      <dgm:spPr/>
      <dgm:t>
        <a:bodyPr/>
        <a:lstStyle/>
        <a:p>
          <a:endParaRPr lang="en-US"/>
        </a:p>
      </dgm:t>
    </dgm:pt>
    <dgm:pt modelId="{EDBB68BE-0CF9-4424-8B9B-4A99D5F54021}" type="pres">
      <dgm:prSet presAssocID="{794E9B6C-BED1-420E-B560-166839911BF1}" presName="linear" presStyleCnt="0">
        <dgm:presLayoutVars>
          <dgm:animLvl val="lvl"/>
          <dgm:resizeHandles val="exact"/>
        </dgm:presLayoutVars>
      </dgm:prSet>
      <dgm:spPr/>
    </dgm:pt>
    <dgm:pt modelId="{56832CC5-46FD-4B86-90EB-32CE7B54EDF0}" type="pres">
      <dgm:prSet presAssocID="{A620A0CA-CDF3-4000-BB4A-8B7E51557B09}" presName="parentText" presStyleLbl="node1" presStyleIdx="0" presStyleCnt="1">
        <dgm:presLayoutVars>
          <dgm:chMax val="0"/>
          <dgm:bulletEnabled val="1"/>
        </dgm:presLayoutVars>
      </dgm:prSet>
      <dgm:spPr/>
    </dgm:pt>
  </dgm:ptLst>
  <dgm:cxnLst>
    <dgm:cxn modelId="{47503311-4BE3-4740-A851-A7477CE09B52}" srcId="{794E9B6C-BED1-420E-B560-166839911BF1}" destId="{A620A0CA-CDF3-4000-BB4A-8B7E51557B09}" srcOrd="0" destOrd="0" parTransId="{14EB2807-2870-4ED2-9356-F947443183BF}" sibTransId="{C261DE0B-13A3-47C0-8A4A-0D26D586077E}"/>
    <dgm:cxn modelId="{7BE2492E-3E4E-4C6C-A1DD-7569CE0D47E3}" type="presOf" srcId="{794E9B6C-BED1-420E-B560-166839911BF1}" destId="{EDBB68BE-0CF9-4424-8B9B-4A99D5F54021}" srcOrd="0" destOrd="0" presId="urn:microsoft.com/office/officeart/2005/8/layout/vList2"/>
    <dgm:cxn modelId="{6DAB8A8E-5A7D-4F99-A82C-DE85459723AA}" type="presOf" srcId="{A620A0CA-CDF3-4000-BB4A-8B7E51557B09}" destId="{56832CC5-46FD-4B86-90EB-32CE7B54EDF0}" srcOrd="0" destOrd="0" presId="urn:microsoft.com/office/officeart/2005/8/layout/vList2"/>
    <dgm:cxn modelId="{29C0E281-24A5-4C1F-9E43-2420C9CB9A5B}" type="presParOf" srcId="{EDBB68BE-0CF9-4424-8B9B-4A99D5F54021}" destId="{56832CC5-46FD-4B86-90EB-32CE7B54EDF0}"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832CC5-46FD-4B86-90EB-32CE7B54EDF0}">
      <dsp:nvSpPr>
        <dsp:cNvPr id="0" name=""/>
        <dsp:cNvSpPr/>
      </dsp:nvSpPr>
      <dsp:spPr>
        <a:xfrm>
          <a:off x="0" y="59544"/>
          <a:ext cx="7544575" cy="1454456"/>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Builds upon HHAP 5 Plans; includes Key Actions to Address System Performance Measures</a:t>
          </a:r>
        </a:p>
      </dsp:txBody>
      <dsp:txXfrm>
        <a:off x="71001" y="130545"/>
        <a:ext cx="7402573" cy="1312454"/>
      </dsp:txXfrm>
    </dsp:sp>
    <dsp:sp modelId="{512268A2-A5EF-4901-AB49-5A0F6945ABCC}">
      <dsp:nvSpPr>
        <dsp:cNvPr id="0" name=""/>
        <dsp:cNvSpPr/>
      </dsp:nvSpPr>
      <dsp:spPr>
        <a:xfrm>
          <a:off x="0" y="1588880"/>
          <a:ext cx="7544575" cy="1454456"/>
        </a:xfrm>
        <a:prstGeom prst="roundRect">
          <a:avLst/>
        </a:prstGeom>
        <a:solidFill>
          <a:srgbClr val="C0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Jurisdictions expected to plan for all future housing needs and follow State housing laws</a:t>
          </a:r>
        </a:p>
      </dsp:txBody>
      <dsp:txXfrm>
        <a:off x="71001" y="1659881"/>
        <a:ext cx="7402573" cy="1312454"/>
      </dsp:txXfrm>
    </dsp:sp>
    <dsp:sp modelId="{72C0A5AA-7715-4021-A986-1B517974F8DB}">
      <dsp:nvSpPr>
        <dsp:cNvPr id="0" name=""/>
        <dsp:cNvSpPr/>
      </dsp:nvSpPr>
      <dsp:spPr>
        <a:xfrm>
          <a:off x="0" y="3118216"/>
          <a:ext cx="7544575" cy="1454456"/>
        </a:xfrm>
        <a:prstGeom prst="roundRect">
          <a:avLst/>
        </a:prstGeom>
        <a:gradFill rotWithShape="0">
          <a:gsLst>
            <a:gs pos="0">
              <a:schemeClr val="accent2">
                <a:hueOff val="4295743"/>
                <a:satOff val="-12329"/>
                <a:lumOff val="-19739"/>
                <a:alphaOff val="0"/>
                <a:satMod val="103000"/>
                <a:lumMod val="102000"/>
                <a:tint val="94000"/>
              </a:schemeClr>
            </a:gs>
            <a:gs pos="50000">
              <a:schemeClr val="accent2">
                <a:hueOff val="4295743"/>
                <a:satOff val="-12329"/>
                <a:lumOff val="-19739"/>
                <a:alphaOff val="0"/>
                <a:satMod val="110000"/>
                <a:lumMod val="100000"/>
                <a:shade val="100000"/>
              </a:schemeClr>
            </a:gs>
            <a:gs pos="100000">
              <a:schemeClr val="accent2">
                <a:hueOff val="4295743"/>
                <a:satOff val="-12329"/>
                <a:lumOff val="-1973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HHAP 6 funds to be prioritized for housing solutions, especially permanent housing</a:t>
          </a:r>
        </a:p>
      </dsp:txBody>
      <dsp:txXfrm>
        <a:off x="71001" y="3189217"/>
        <a:ext cx="7402573" cy="1312454"/>
      </dsp:txXfrm>
    </dsp:sp>
    <dsp:sp modelId="{B41BF03F-12FF-4432-8304-422527304142}">
      <dsp:nvSpPr>
        <dsp:cNvPr id="0" name=""/>
        <dsp:cNvSpPr/>
      </dsp:nvSpPr>
      <dsp:spPr>
        <a:xfrm>
          <a:off x="0" y="4647553"/>
          <a:ext cx="7544575" cy="1454456"/>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By focusing on housing, the State wants jurisdictions addressing unsheltered homelessness</a:t>
          </a:r>
        </a:p>
      </dsp:txBody>
      <dsp:txXfrm>
        <a:off x="71001" y="4718554"/>
        <a:ext cx="7402573" cy="1312454"/>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D2D875-23D1-479F-93C4-59BEAB996F7E}">
      <dsp:nvSpPr>
        <dsp:cNvPr id="0" name=""/>
        <dsp:cNvSpPr/>
      </dsp:nvSpPr>
      <dsp:spPr>
        <a:xfrm>
          <a:off x="1003" y="537510"/>
          <a:ext cx="3912717" cy="2347630"/>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CoC: Implement CoC Equity Committee</a:t>
          </a:r>
        </a:p>
      </dsp:txBody>
      <dsp:txXfrm>
        <a:off x="1003" y="537510"/>
        <a:ext cx="3912717" cy="2347630"/>
      </dsp:txXfrm>
    </dsp:sp>
    <dsp:sp modelId="{C041B1AC-243D-4841-8F03-AA3050960852}">
      <dsp:nvSpPr>
        <dsp:cNvPr id="0" name=""/>
        <dsp:cNvSpPr/>
      </dsp:nvSpPr>
      <dsp:spPr>
        <a:xfrm>
          <a:off x="4304992" y="537510"/>
          <a:ext cx="3912717" cy="2347630"/>
        </a:xfrm>
        <a:prstGeom prst="rect">
          <a:avLst/>
        </a:prstGeom>
        <a:solidFill>
          <a:srgbClr val="C0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CoC: Establish training partnerships with tribal agencies and local Cultural Competence Behavioral Health Committees to deliver DEI training to CoC members</a:t>
          </a:r>
        </a:p>
      </dsp:txBody>
      <dsp:txXfrm>
        <a:off x="4304992" y="537510"/>
        <a:ext cx="3912717" cy="2347630"/>
      </dsp:txXfrm>
    </dsp:sp>
    <dsp:sp modelId="{C8CA535A-705E-45B7-9982-CBAAA27D2D69}">
      <dsp:nvSpPr>
        <dsp:cNvPr id="0" name=""/>
        <dsp:cNvSpPr/>
      </dsp:nvSpPr>
      <dsp:spPr>
        <a:xfrm>
          <a:off x="1003" y="3276412"/>
          <a:ext cx="3912717" cy="2347630"/>
        </a:xfrm>
        <a:prstGeom prst="rect">
          <a:avLst/>
        </a:prstGeom>
        <a:gradFill rotWithShape="0">
          <a:gsLst>
            <a:gs pos="0">
              <a:schemeClr val="accent2">
                <a:hueOff val="4295743"/>
                <a:satOff val="-12329"/>
                <a:lumOff val="-19739"/>
                <a:alphaOff val="0"/>
                <a:satMod val="103000"/>
                <a:lumMod val="102000"/>
                <a:tint val="94000"/>
              </a:schemeClr>
            </a:gs>
            <a:gs pos="50000">
              <a:schemeClr val="accent2">
                <a:hueOff val="4295743"/>
                <a:satOff val="-12329"/>
                <a:lumOff val="-19739"/>
                <a:alphaOff val="0"/>
                <a:satMod val="110000"/>
                <a:lumMod val="100000"/>
                <a:shade val="100000"/>
              </a:schemeClr>
            </a:gs>
            <a:gs pos="100000">
              <a:schemeClr val="accent2">
                <a:hueOff val="4295743"/>
                <a:satOff val="-12329"/>
                <a:lumOff val="-1973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CoC:  Improve data collection to ensure tribal programs are included in HMIS</a:t>
          </a:r>
        </a:p>
      </dsp:txBody>
      <dsp:txXfrm>
        <a:off x="1003" y="3276412"/>
        <a:ext cx="3912717" cy="2347630"/>
      </dsp:txXfrm>
    </dsp:sp>
    <dsp:sp modelId="{0DCFFBA8-8634-4614-B55D-C26862AB94F4}">
      <dsp:nvSpPr>
        <dsp:cNvPr id="0" name=""/>
        <dsp:cNvSpPr/>
      </dsp:nvSpPr>
      <dsp:spPr>
        <a:xfrm>
          <a:off x="4304992" y="3276412"/>
          <a:ext cx="3912717" cy="2347630"/>
        </a:xfrm>
        <a:prstGeom prst="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ctr" defTabSz="1022350">
            <a:lnSpc>
              <a:spcPct val="90000"/>
            </a:lnSpc>
            <a:spcBef>
              <a:spcPct val="0"/>
            </a:spcBef>
            <a:spcAft>
              <a:spcPct val="35000"/>
            </a:spcAft>
            <a:buNone/>
          </a:pPr>
          <a:r>
            <a:rPr lang="en-US" sz="2300" kern="1200" dirty="0"/>
            <a:t>CoC: Explore creating outreach positions for people with lived experience who are a member of an underserved or disproportionately affected group</a:t>
          </a:r>
        </a:p>
      </dsp:txBody>
      <dsp:txXfrm>
        <a:off x="4304992" y="3276412"/>
        <a:ext cx="3912717" cy="234763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832CC5-46FD-4B86-90EB-32CE7B54EDF0}">
      <dsp:nvSpPr>
        <dsp:cNvPr id="0" name=""/>
        <dsp:cNvSpPr/>
      </dsp:nvSpPr>
      <dsp:spPr>
        <a:xfrm>
          <a:off x="0" y="30907"/>
          <a:ext cx="7544575" cy="1479574"/>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Lassen: County will develop and deposit funding into a Supportive Services Reserve to pay for services provided to residents of  PSH project through </a:t>
          </a:r>
          <a:r>
            <a:rPr lang="en-US" sz="2100" kern="1200" dirty="0" err="1"/>
            <a:t>Homekey</a:t>
          </a:r>
          <a:r>
            <a:rPr lang="en-US" sz="2100" kern="1200" dirty="0"/>
            <a:t> </a:t>
          </a:r>
        </a:p>
      </dsp:txBody>
      <dsp:txXfrm>
        <a:off x="72227" y="103134"/>
        <a:ext cx="7400121" cy="1335120"/>
      </dsp:txXfrm>
    </dsp:sp>
    <dsp:sp modelId="{512268A2-A5EF-4901-AB49-5A0F6945ABCC}">
      <dsp:nvSpPr>
        <dsp:cNvPr id="0" name=""/>
        <dsp:cNvSpPr/>
      </dsp:nvSpPr>
      <dsp:spPr>
        <a:xfrm>
          <a:off x="0" y="1570962"/>
          <a:ext cx="7544575" cy="1479574"/>
        </a:xfrm>
        <a:prstGeom prst="roundRect">
          <a:avLst/>
        </a:prstGeom>
        <a:gradFill rotWithShape="0">
          <a:gsLst>
            <a:gs pos="0">
              <a:schemeClr val="accent2">
                <a:hueOff val="2147871"/>
                <a:satOff val="-6164"/>
                <a:lumOff val="-9870"/>
                <a:alphaOff val="0"/>
                <a:satMod val="103000"/>
                <a:lumMod val="102000"/>
                <a:tint val="94000"/>
              </a:schemeClr>
            </a:gs>
            <a:gs pos="50000">
              <a:schemeClr val="accent2">
                <a:hueOff val="2147871"/>
                <a:satOff val="-6164"/>
                <a:lumOff val="-9870"/>
                <a:alphaOff val="0"/>
                <a:satMod val="110000"/>
                <a:lumMod val="100000"/>
                <a:shade val="100000"/>
              </a:schemeClr>
            </a:gs>
            <a:gs pos="100000">
              <a:schemeClr val="accent2">
                <a:hueOff val="2147871"/>
                <a:satOff val="-6164"/>
                <a:lumOff val="-987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Lassen:  Improve Coordinated Entry services including connection to resources and housing prior to any program enrollment. Includes housing navigation and referrals to outside service providers</a:t>
          </a:r>
        </a:p>
      </dsp:txBody>
      <dsp:txXfrm>
        <a:off x="72227" y="1643189"/>
        <a:ext cx="7400121" cy="1335120"/>
      </dsp:txXfrm>
    </dsp:sp>
    <dsp:sp modelId="{718210CE-288A-4637-9071-8B6946C873E1}">
      <dsp:nvSpPr>
        <dsp:cNvPr id="0" name=""/>
        <dsp:cNvSpPr/>
      </dsp:nvSpPr>
      <dsp:spPr>
        <a:xfrm>
          <a:off x="0" y="3111017"/>
          <a:ext cx="7544575" cy="1479574"/>
        </a:xfrm>
        <a:prstGeom prst="roundRect">
          <a:avLst/>
        </a:prstGeom>
        <a:gradFill rotWithShape="0">
          <a:gsLst>
            <a:gs pos="0">
              <a:schemeClr val="accent2">
                <a:hueOff val="4295743"/>
                <a:satOff val="-12329"/>
                <a:lumOff val="-19739"/>
                <a:alphaOff val="0"/>
                <a:satMod val="103000"/>
                <a:lumMod val="102000"/>
                <a:tint val="94000"/>
              </a:schemeClr>
            </a:gs>
            <a:gs pos="50000">
              <a:schemeClr val="accent2">
                <a:hueOff val="4295743"/>
                <a:satOff val="-12329"/>
                <a:lumOff val="-19739"/>
                <a:alphaOff val="0"/>
                <a:satMod val="110000"/>
                <a:lumMod val="100000"/>
                <a:shade val="100000"/>
              </a:schemeClr>
            </a:gs>
            <a:gs pos="100000">
              <a:schemeClr val="accent2">
                <a:hueOff val="4295743"/>
                <a:satOff val="-12329"/>
                <a:lumOff val="-1973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Del Norte: Renovation of 31 room motel (The Legacy) to PSH units through </a:t>
          </a:r>
          <a:r>
            <a:rPr lang="en-US" sz="2100" kern="1200" dirty="0" err="1"/>
            <a:t>Homekey</a:t>
          </a:r>
          <a:endParaRPr lang="en-US" sz="2100" kern="1200" dirty="0"/>
        </a:p>
      </dsp:txBody>
      <dsp:txXfrm>
        <a:off x="72227" y="3183244"/>
        <a:ext cx="7400121" cy="1335120"/>
      </dsp:txXfrm>
    </dsp:sp>
    <dsp:sp modelId="{38DBBAA4-4298-48EF-BFD0-F96DF693EEF5}">
      <dsp:nvSpPr>
        <dsp:cNvPr id="0" name=""/>
        <dsp:cNvSpPr/>
      </dsp:nvSpPr>
      <dsp:spPr>
        <a:xfrm>
          <a:off x="0" y="4651071"/>
          <a:ext cx="7544575" cy="1479574"/>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l" defTabSz="933450">
            <a:lnSpc>
              <a:spcPct val="90000"/>
            </a:lnSpc>
            <a:spcBef>
              <a:spcPct val="0"/>
            </a:spcBef>
            <a:spcAft>
              <a:spcPct val="35000"/>
            </a:spcAft>
            <a:buNone/>
          </a:pPr>
          <a:r>
            <a:rPr lang="en-US" sz="2100" kern="1200" dirty="0"/>
            <a:t>Del Norte: Provide Rapid Rehousing services  to help people get into permanent housing.  Will include case management and services designed to address needs and barriers to housing stability</a:t>
          </a:r>
        </a:p>
      </dsp:txBody>
      <dsp:txXfrm>
        <a:off x="72227" y="4723298"/>
        <a:ext cx="7400121" cy="1335120"/>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41B1AC-243D-4841-8F03-AA3050960852}">
      <dsp:nvSpPr>
        <dsp:cNvPr id="0" name=""/>
        <dsp:cNvSpPr/>
      </dsp:nvSpPr>
      <dsp:spPr>
        <a:xfrm>
          <a:off x="1403556" y="1426"/>
          <a:ext cx="4737462" cy="2842477"/>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5730" tIns="125730" rIns="125730" bIns="125730" numCol="1" spcCol="1270" anchor="ctr" anchorCtr="0">
          <a:noAutofit/>
        </a:bodyPr>
        <a:lstStyle/>
        <a:p>
          <a:pPr marL="0" lvl="0" indent="0" algn="ctr" defTabSz="1466850">
            <a:lnSpc>
              <a:spcPct val="90000"/>
            </a:lnSpc>
            <a:spcBef>
              <a:spcPct val="0"/>
            </a:spcBef>
            <a:spcAft>
              <a:spcPct val="35000"/>
            </a:spcAft>
            <a:buNone/>
          </a:pPr>
          <a:r>
            <a:rPr lang="en-US" sz="3300" kern="1200" dirty="0"/>
            <a:t>All counties: increase collaboration with tribal Housing Authorities and explore opportunities for joint housing projects</a:t>
          </a:r>
        </a:p>
      </dsp:txBody>
      <dsp:txXfrm>
        <a:off x="1403556" y="1426"/>
        <a:ext cx="4737462" cy="2842477"/>
      </dsp:txXfrm>
    </dsp:sp>
    <dsp:sp modelId="{C8CA535A-705E-45B7-9982-CBAAA27D2D69}">
      <dsp:nvSpPr>
        <dsp:cNvPr id="0" name=""/>
        <dsp:cNvSpPr/>
      </dsp:nvSpPr>
      <dsp:spPr>
        <a:xfrm>
          <a:off x="1403556" y="3317650"/>
          <a:ext cx="4737462" cy="2842477"/>
        </a:xfrm>
        <a:prstGeom prst="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CoC:  Improve data collection to ensure tribal programs are included in HMIS</a:t>
          </a:r>
        </a:p>
      </dsp:txBody>
      <dsp:txXfrm>
        <a:off x="1403556" y="3317650"/>
        <a:ext cx="4737462" cy="2842477"/>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F24046-4A96-4D77-BCFD-2C9D95A3A073}">
      <dsp:nvSpPr>
        <dsp:cNvPr id="0" name=""/>
        <dsp:cNvSpPr/>
      </dsp:nvSpPr>
      <dsp:spPr>
        <a:xfrm>
          <a:off x="0" y="99830"/>
          <a:ext cx="7544575" cy="2939186"/>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All Counties: Develop some form of a Housing Navigation Center in every County. The scale and form will be flexible in order to account for the varied resources available in each county such as staff, funding, buildings etc. </a:t>
          </a:r>
        </a:p>
        <a:p>
          <a:pPr marL="0" lvl="0" indent="0" algn="l" defTabSz="1066800">
            <a:lnSpc>
              <a:spcPct val="90000"/>
            </a:lnSpc>
            <a:spcBef>
              <a:spcPct val="0"/>
            </a:spcBef>
            <a:spcAft>
              <a:spcPct val="35000"/>
            </a:spcAft>
            <a:buNone/>
          </a:pPr>
          <a:r>
            <a:rPr lang="en-US" sz="4100" kern="1200" dirty="0"/>
            <a:t> </a:t>
          </a:r>
          <a:r>
            <a:rPr lang="en-US" sz="2400" kern="1200" dirty="0">
              <a:solidFill>
                <a:schemeClr val="bg1">
                  <a:lumMod val="95000"/>
                  <a:lumOff val="5000"/>
                </a:schemeClr>
              </a:solidFill>
            </a:rPr>
            <a:t>(Same Key Action as SPM 1a)</a:t>
          </a:r>
        </a:p>
      </dsp:txBody>
      <dsp:txXfrm>
        <a:off x="143479" y="243309"/>
        <a:ext cx="7257617" cy="2652228"/>
      </dsp:txXfrm>
    </dsp:sp>
    <dsp:sp modelId="{99D2522D-2417-44D1-B5C8-7A848B6EE8D8}">
      <dsp:nvSpPr>
        <dsp:cNvPr id="0" name=""/>
        <dsp:cNvSpPr/>
      </dsp:nvSpPr>
      <dsp:spPr>
        <a:xfrm>
          <a:off x="0" y="3122536"/>
          <a:ext cx="7544575" cy="2939186"/>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10490" tIns="110490" rIns="110490" bIns="110490" numCol="1" spcCol="1270" anchor="ctr" anchorCtr="0">
          <a:noAutofit/>
        </a:bodyPr>
        <a:lstStyle/>
        <a:p>
          <a:pPr marL="0" lvl="0" indent="0" algn="l" defTabSz="1289050">
            <a:lnSpc>
              <a:spcPct val="90000"/>
            </a:lnSpc>
            <a:spcBef>
              <a:spcPct val="0"/>
            </a:spcBef>
            <a:spcAft>
              <a:spcPct val="35000"/>
            </a:spcAft>
            <a:buNone/>
          </a:pPr>
          <a:r>
            <a:rPr lang="en-US" sz="2900" kern="1200" dirty="0"/>
            <a:t>Siskiyou: Establish an employment program, assisting households to access workforce, education and training programs. Partner with shelters to assist individuals exit into permanent housing that supports their employment opportunities. </a:t>
          </a:r>
        </a:p>
      </dsp:txBody>
      <dsp:txXfrm>
        <a:off x="143479" y="3266015"/>
        <a:ext cx="7257617" cy="265222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41B1AC-243D-4841-8F03-AA3050960852}">
      <dsp:nvSpPr>
        <dsp:cNvPr id="0" name=""/>
        <dsp:cNvSpPr/>
      </dsp:nvSpPr>
      <dsp:spPr>
        <a:xfrm>
          <a:off x="1403556" y="1426"/>
          <a:ext cx="4737462" cy="2842477"/>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All counties: Identify community leaders, churches and non-profits to explore culturally appropriate options, such as shared, communal housing. Partner on postings of available housing. </a:t>
          </a:r>
        </a:p>
      </dsp:txBody>
      <dsp:txXfrm>
        <a:off x="1403556" y="1426"/>
        <a:ext cx="4737462" cy="2842477"/>
      </dsp:txXfrm>
    </dsp:sp>
    <dsp:sp modelId="{C8CA535A-705E-45B7-9982-CBAAA27D2D69}">
      <dsp:nvSpPr>
        <dsp:cNvPr id="0" name=""/>
        <dsp:cNvSpPr/>
      </dsp:nvSpPr>
      <dsp:spPr>
        <a:xfrm>
          <a:off x="1403556" y="3317650"/>
          <a:ext cx="4737462" cy="2842477"/>
        </a:xfrm>
        <a:prstGeom prst="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CoC:  Identify landlords from culturally relevant backgrounds and establish relationships.  </a:t>
          </a:r>
        </a:p>
        <a:p>
          <a:pPr marL="0" lvl="0" indent="0" algn="ctr" defTabSz="1422400">
            <a:lnSpc>
              <a:spcPct val="90000"/>
            </a:lnSpc>
            <a:spcBef>
              <a:spcPct val="0"/>
            </a:spcBef>
            <a:spcAft>
              <a:spcPct val="35000"/>
            </a:spcAft>
            <a:buNone/>
          </a:pPr>
          <a:r>
            <a:rPr lang="en-US" sz="3200" kern="1200" dirty="0"/>
            <a:t>Encourage their acceptance of HCVs</a:t>
          </a:r>
        </a:p>
      </dsp:txBody>
      <dsp:txXfrm>
        <a:off x="1403556" y="3317650"/>
        <a:ext cx="4737462" cy="2842477"/>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832CC5-46FD-4B86-90EB-32CE7B54EDF0}">
      <dsp:nvSpPr>
        <dsp:cNvPr id="0" name=""/>
        <dsp:cNvSpPr/>
      </dsp:nvSpPr>
      <dsp:spPr>
        <a:xfrm>
          <a:off x="0" y="386806"/>
          <a:ext cx="7544575" cy="264069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dirty="0"/>
            <a:t>CoC: Add question(s) to PIT survey to determine reasons for returns to homelessness. </a:t>
          </a:r>
          <a:r>
            <a:rPr lang="en-US" sz="3700" kern="1200"/>
            <a:t>Adjust </a:t>
          </a:r>
          <a:r>
            <a:rPr lang="en-US" sz="3700" kern="1200" dirty="0"/>
            <a:t>systems to address barriers identified</a:t>
          </a:r>
        </a:p>
      </dsp:txBody>
      <dsp:txXfrm>
        <a:off x="128908" y="515714"/>
        <a:ext cx="7286759" cy="2382874"/>
      </dsp:txXfrm>
    </dsp:sp>
    <dsp:sp modelId="{512268A2-A5EF-4901-AB49-5A0F6945ABCC}">
      <dsp:nvSpPr>
        <dsp:cNvPr id="0" name=""/>
        <dsp:cNvSpPr/>
      </dsp:nvSpPr>
      <dsp:spPr>
        <a:xfrm>
          <a:off x="0" y="3134056"/>
          <a:ext cx="7544575" cy="2640690"/>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bodyPr>
        <a:lstStyle/>
        <a:p>
          <a:pPr marL="0" lvl="0" indent="0" algn="l" defTabSz="1644650">
            <a:lnSpc>
              <a:spcPct val="90000"/>
            </a:lnSpc>
            <a:spcBef>
              <a:spcPct val="0"/>
            </a:spcBef>
            <a:spcAft>
              <a:spcPct val="35000"/>
            </a:spcAft>
            <a:buNone/>
          </a:pPr>
          <a:r>
            <a:rPr lang="en-US" sz="3700" kern="1200" dirty="0"/>
            <a:t>All Counties: Implement follow up surveys with those who retained housing to ask what help them to learn from their experience</a:t>
          </a:r>
        </a:p>
      </dsp:txBody>
      <dsp:txXfrm>
        <a:off x="128908" y="3262964"/>
        <a:ext cx="7286759" cy="2382874"/>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41B1AC-243D-4841-8F03-AA3050960852}">
      <dsp:nvSpPr>
        <dsp:cNvPr id="0" name=""/>
        <dsp:cNvSpPr/>
      </dsp:nvSpPr>
      <dsp:spPr>
        <a:xfrm>
          <a:off x="1403556" y="1426"/>
          <a:ext cx="4737462" cy="2842477"/>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CoC: Evaluate this data for each County to determine which counties are contributing to this number</a:t>
          </a:r>
        </a:p>
      </dsp:txBody>
      <dsp:txXfrm>
        <a:off x="1403556" y="1426"/>
        <a:ext cx="4737462" cy="2842477"/>
      </dsp:txXfrm>
    </dsp:sp>
    <dsp:sp modelId="{C8CA535A-705E-45B7-9982-CBAAA27D2D69}">
      <dsp:nvSpPr>
        <dsp:cNvPr id="0" name=""/>
        <dsp:cNvSpPr/>
      </dsp:nvSpPr>
      <dsp:spPr>
        <a:xfrm>
          <a:off x="1403556" y="3317650"/>
          <a:ext cx="4737462" cy="2842477"/>
        </a:xfrm>
        <a:prstGeom prst="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All Counties: Engage in proactive efforts to hire case managers and housing navigators with lived experience who are Black or African American</a:t>
          </a:r>
        </a:p>
      </dsp:txBody>
      <dsp:txXfrm>
        <a:off x="1403556" y="3317650"/>
        <a:ext cx="4737462" cy="2842477"/>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F24046-4A96-4D77-BCFD-2C9D95A3A073}">
      <dsp:nvSpPr>
        <dsp:cNvPr id="0" name=""/>
        <dsp:cNvSpPr/>
      </dsp:nvSpPr>
      <dsp:spPr>
        <a:xfrm>
          <a:off x="0" y="38776"/>
          <a:ext cx="7544575" cy="608400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dirty="0"/>
            <a:t>All Counties: Counties will expand the existing street outreach programs to include more hours and more locations through the area.  Staff will work to provide connections to permanent housing through that outreach</a:t>
          </a:r>
        </a:p>
      </dsp:txBody>
      <dsp:txXfrm>
        <a:off x="296996" y="335772"/>
        <a:ext cx="6950583" cy="5490008"/>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8CA535A-705E-45B7-9982-CBAAA27D2D69}">
      <dsp:nvSpPr>
        <dsp:cNvPr id="0" name=""/>
        <dsp:cNvSpPr/>
      </dsp:nvSpPr>
      <dsp:spPr>
        <a:xfrm>
          <a:off x="0" y="817404"/>
          <a:ext cx="7544575" cy="4526745"/>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ctr" defTabSz="1600200">
            <a:lnSpc>
              <a:spcPct val="90000"/>
            </a:lnSpc>
            <a:spcBef>
              <a:spcPct val="0"/>
            </a:spcBef>
            <a:spcAft>
              <a:spcPct val="35000"/>
            </a:spcAft>
            <a:buNone/>
          </a:pPr>
          <a:r>
            <a:rPr lang="en-US" sz="3600" kern="1200" dirty="0"/>
            <a:t>All Counties: Engage in proactive efforts to hire case managers and housing navigators with lived experience who are Black or African American</a:t>
          </a:r>
        </a:p>
      </dsp:txBody>
      <dsp:txXfrm>
        <a:off x="0" y="817404"/>
        <a:ext cx="7544575" cy="452674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4E4506-B007-4060-8E97-39AC952CC83E}">
      <dsp:nvSpPr>
        <dsp:cNvPr id="0" name=""/>
        <dsp:cNvSpPr/>
      </dsp:nvSpPr>
      <dsp:spPr>
        <a:xfrm>
          <a:off x="920" y="746121"/>
          <a:ext cx="3591777" cy="215506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Permanent Housing Solutions: Rapid Rehousing/Rental Subsidies, Operating Subsidies in Permanent Housing, Permanent Housing Services and Services Coordination, Capital for Permanent Housing (conversion of interim/transitional housing into permanent housing)</a:t>
          </a:r>
        </a:p>
      </dsp:txBody>
      <dsp:txXfrm>
        <a:off x="920" y="746121"/>
        <a:ext cx="3591777" cy="2155066"/>
      </dsp:txXfrm>
    </dsp:sp>
    <dsp:sp modelId="{4DD2D875-23D1-479F-93C4-59BEAB996F7E}">
      <dsp:nvSpPr>
        <dsp:cNvPr id="0" name=""/>
        <dsp:cNvSpPr/>
      </dsp:nvSpPr>
      <dsp:spPr>
        <a:xfrm>
          <a:off x="3951876" y="746121"/>
          <a:ext cx="3591777" cy="2155066"/>
        </a:xfrm>
        <a:prstGeom prst="rect">
          <a:avLst/>
        </a:prstGeom>
        <a:solidFill>
          <a:srgbClr val="C0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Homelessness Prevention Activities: Prevention and Diversion</a:t>
          </a:r>
        </a:p>
      </dsp:txBody>
      <dsp:txXfrm>
        <a:off x="3951876" y="746121"/>
        <a:ext cx="3591777" cy="2155066"/>
      </dsp:txXfrm>
    </dsp:sp>
    <dsp:sp modelId="{C041B1AC-243D-4841-8F03-AA3050960852}">
      <dsp:nvSpPr>
        <dsp:cNvPr id="0" name=""/>
        <dsp:cNvSpPr/>
      </dsp:nvSpPr>
      <dsp:spPr>
        <a:xfrm>
          <a:off x="920" y="3260365"/>
          <a:ext cx="3591777" cy="2155066"/>
        </a:xfrm>
        <a:prstGeom prst="rect">
          <a:avLst/>
        </a:prstGeom>
        <a:gradFill rotWithShape="0">
          <a:gsLst>
            <a:gs pos="0">
              <a:schemeClr val="accent2">
                <a:hueOff val="4295743"/>
                <a:satOff val="-12329"/>
                <a:lumOff val="-19739"/>
                <a:alphaOff val="0"/>
                <a:satMod val="103000"/>
                <a:lumMod val="102000"/>
                <a:tint val="94000"/>
              </a:schemeClr>
            </a:gs>
            <a:gs pos="50000">
              <a:schemeClr val="accent2">
                <a:hueOff val="4295743"/>
                <a:satOff val="-12329"/>
                <a:lumOff val="-19739"/>
                <a:alphaOff val="0"/>
                <a:satMod val="110000"/>
                <a:lumMod val="100000"/>
                <a:shade val="100000"/>
              </a:schemeClr>
            </a:gs>
            <a:gs pos="100000">
              <a:schemeClr val="accent2">
                <a:hueOff val="4295743"/>
                <a:satOff val="-12329"/>
                <a:lumOff val="-1973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dirty="0"/>
            <a:t>Existing Interim Housing Solutions: Navigation Centers, Motel/Hotel Vouchers, Operating Expenses of Interim Housing, Interim Housing Services and Service Coordination</a:t>
          </a:r>
        </a:p>
      </dsp:txBody>
      <dsp:txXfrm>
        <a:off x="920" y="3260365"/>
        <a:ext cx="3591777" cy="2155066"/>
      </dsp:txXfrm>
    </dsp:sp>
    <dsp:sp modelId="{C8CA535A-705E-45B7-9982-CBAAA27D2D69}">
      <dsp:nvSpPr>
        <dsp:cNvPr id="0" name=""/>
        <dsp:cNvSpPr/>
      </dsp:nvSpPr>
      <dsp:spPr>
        <a:xfrm>
          <a:off x="3951876" y="3260365"/>
          <a:ext cx="3591777" cy="2155066"/>
        </a:xfrm>
        <a:prstGeom prst="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en-US" sz="1700" kern="1200"/>
            <a:t>Non-Housing Solutions: Services and Service Coordination for People Experiencing Unsheltered Homelessness (includes street outreach, housing navigation, harm reduction, hygiene services, etc. for those who are unsheltered)</a:t>
          </a:r>
        </a:p>
      </dsp:txBody>
      <dsp:txXfrm>
        <a:off x="3951876" y="3260365"/>
        <a:ext cx="3591777" cy="215506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DB889B-E30C-4CBB-A725-BF1AB02D6033}">
      <dsp:nvSpPr>
        <dsp:cNvPr id="0" name=""/>
        <dsp:cNvSpPr/>
      </dsp:nvSpPr>
      <dsp:spPr>
        <a:xfrm>
          <a:off x="0" y="0"/>
          <a:ext cx="5741670" cy="1134509"/>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Discuss if the Key Action should be retained “as is” for HHAP 6, amended, or not included in HHAP 6</a:t>
          </a:r>
        </a:p>
      </dsp:txBody>
      <dsp:txXfrm>
        <a:off x="33229" y="33229"/>
        <a:ext cx="4384708" cy="1068051"/>
      </dsp:txXfrm>
    </dsp:sp>
    <dsp:sp modelId="{566EBE2C-0FCC-487E-B14D-5A1883029BCC}">
      <dsp:nvSpPr>
        <dsp:cNvPr id="0" name=""/>
        <dsp:cNvSpPr/>
      </dsp:nvSpPr>
      <dsp:spPr>
        <a:xfrm>
          <a:off x="428761" y="1292079"/>
          <a:ext cx="5741670" cy="1134509"/>
        </a:xfrm>
        <a:prstGeom prst="roundRect">
          <a:avLst>
            <a:gd name="adj" fmla="val 10000"/>
          </a:avLst>
        </a:prstGeom>
        <a:solidFill>
          <a:srgbClr val="FF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Key Actions are required for three System Performance Measures (SPMs): </a:t>
          </a:r>
        </a:p>
      </dsp:txBody>
      <dsp:txXfrm>
        <a:off x="461990" y="1325308"/>
        <a:ext cx="4509020" cy="1068051"/>
      </dsp:txXfrm>
    </dsp:sp>
    <dsp:sp modelId="{D239983E-ECBA-45AD-A9FA-6AFBB0DBA27C}">
      <dsp:nvSpPr>
        <dsp:cNvPr id="0" name=""/>
        <dsp:cNvSpPr/>
      </dsp:nvSpPr>
      <dsp:spPr>
        <a:xfrm>
          <a:off x="857522" y="2584159"/>
          <a:ext cx="5741670" cy="1134509"/>
        </a:xfrm>
        <a:prstGeom prst="roundRect">
          <a:avLst>
            <a:gd name="adj" fmla="val 10000"/>
          </a:avLst>
        </a:prstGeom>
        <a:gradFill rotWithShape="0">
          <a:gsLst>
            <a:gs pos="0">
              <a:schemeClr val="accent2">
                <a:hueOff val="3221807"/>
                <a:satOff val="-9246"/>
                <a:lumOff val="-14805"/>
                <a:alphaOff val="0"/>
                <a:satMod val="103000"/>
                <a:lumMod val="102000"/>
                <a:tint val="94000"/>
              </a:schemeClr>
            </a:gs>
            <a:gs pos="50000">
              <a:schemeClr val="accent2">
                <a:hueOff val="3221807"/>
                <a:satOff val="-9246"/>
                <a:lumOff val="-14805"/>
                <a:alphaOff val="0"/>
                <a:satMod val="110000"/>
                <a:lumMod val="100000"/>
                <a:shade val="100000"/>
              </a:schemeClr>
            </a:gs>
            <a:gs pos="100000">
              <a:schemeClr val="accent2">
                <a:hueOff val="3221807"/>
                <a:satOff val="-9246"/>
                <a:lumOff val="-1480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Font typeface="Symbol" panose="05050102010706020507" pitchFamily="18" charset="2"/>
            <a:buNone/>
          </a:pPr>
          <a:r>
            <a:rPr lang="en-US" sz="1700" kern="1200" dirty="0"/>
            <a:t>Reducing the number of people experiencing unsheltered homelessness</a:t>
          </a:r>
        </a:p>
      </dsp:txBody>
      <dsp:txXfrm>
        <a:off x="890751" y="2617388"/>
        <a:ext cx="4509020" cy="1068051"/>
      </dsp:txXfrm>
    </dsp:sp>
    <dsp:sp modelId="{AB81A475-6934-49C1-AD1D-48F86CF69C8A}">
      <dsp:nvSpPr>
        <dsp:cNvPr id="0" name=""/>
        <dsp:cNvSpPr/>
      </dsp:nvSpPr>
      <dsp:spPr>
        <a:xfrm>
          <a:off x="1286283" y="3876239"/>
          <a:ext cx="5741670" cy="1134509"/>
        </a:xfrm>
        <a:prstGeom prst="roundRect">
          <a:avLst>
            <a:gd name="adj" fmla="val 10000"/>
          </a:avLst>
        </a:prstGeom>
        <a:gradFill rotWithShape="0">
          <a:gsLst>
            <a:gs pos="0">
              <a:schemeClr val="accent2">
                <a:hueOff val="4832710"/>
                <a:satOff val="-13870"/>
                <a:lumOff val="-22207"/>
                <a:alphaOff val="0"/>
                <a:satMod val="103000"/>
                <a:lumMod val="102000"/>
                <a:tint val="94000"/>
              </a:schemeClr>
            </a:gs>
            <a:gs pos="50000">
              <a:schemeClr val="accent2">
                <a:hueOff val="4832710"/>
                <a:satOff val="-13870"/>
                <a:lumOff val="-22207"/>
                <a:alphaOff val="0"/>
                <a:satMod val="110000"/>
                <a:lumMod val="100000"/>
                <a:shade val="100000"/>
              </a:schemeClr>
            </a:gs>
            <a:gs pos="100000">
              <a:schemeClr val="accent2">
                <a:hueOff val="4832710"/>
                <a:satOff val="-13870"/>
                <a:lumOff val="-2220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Increasing the number of people exiting homelessness into permanent housing</a:t>
          </a:r>
        </a:p>
      </dsp:txBody>
      <dsp:txXfrm>
        <a:off x="1319512" y="3909468"/>
        <a:ext cx="4509020" cy="1068051"/>
      </dsp:txXfrm>
    </dsp:sp>
    <dsp:sp modelId="{F77F3894-FD49-423C-8D8B-5FE284D9BF12}">
      <dsp:nvSpPr>
        <dsp:cNvPr id="0" name=""/>
        <dsp:cNvSpPr/>
      </dsp:nvSpPr>
      <dsp:spPr>
        <a:xfrm>
          <a:off x="1715044" y="5168319"/>
          <a:ext cx="5741670" cy="1134509"/>
        </a:xfrm>
        <a:prstGeom prst="roundRect">
          <a:avLst>
            <a:gd name="adj" fmla="val 10000"/>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Reducing first time instances of homelessness for those exiting institutional settings, including but not limited to jails, prisons and hospitals”</a:t>
          </a:r>
        </a:p>
      </dsp:txBody>
      <dsp:txXfrm>
        <a:off x="1748273" y="5201548"/>
        <a:ext cx="4509020" cy="1068051"/>
      </dsp:txXfrm>
    </dsp:sp>
    <dsp:sp modelId="{5D664330-F12A-42EB-8C97-D166ADF5F928}">
      <dsp:nvSpPr>
        <dsp:cNvPr id="0" name=""/>
        <dsp:cNvSpPr/>
      </dsp:nvSpPr>
      <dsp:spPr>
        <a:xfrm>
          <a:off x="5004239" y="828822"/>
          <a:ext cx="737430" cy="737430"/>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en-US" sz="3300" kern="1200"/>
        </a:p>
      </dsp:txBody>
      <dsp:txXfrm>
        <a:off x="5170161" y="828822"/>
        <a:ext cx="405586" cy="554916"/>
      </dsp:txXfrm>
    </dsp:sp>
    <dsp:sp modelId="{2F5F9817-E9CD-4D40-806D-3072E68253D7}">
      <dsp:nvSpPr>
        <dsp:cNvPr id="0" name=""/>
        <dsp:cNvSpPr/>
      </dsp:nvSpPr>
      <dsp:spPr>
        <a:xfrm>
          <a:off x="5433000" y="2120901"/>
          <a:ext cx="737430" cy="737430"/>
        </a:xfrm>
        <a:prstGeom prst="downArrow">
          <a:avLst>
            <a:gd name="adj1" fmla="val 55000"/>
            <a:gd name="adj2" fmla="val 45000"/>
          </a:avLst>
        </a:prstGeom>
        <a:solidFill>
          <a:schemeClr val="accent2">
            <a:tint val="40000"/>
            <a:alpha val="90000"/>
            <a:hueOff val="2244906"/>
            <a:satOff val="-20744"/>
            <a:lumOff val="-2338"/>
            <a:alphaOff val="0"/>
          </a:schemeClr>
        </a:solidFill>
        <a:ln w="12700" cap="flat" cmpd="sng" algn="ctr">
          <a:solidFill>
            <a:schemeClr val="accent2">
              <a:tint val="40000"/>
              <a:alpha val="90000"/>
              <a:hueOff val="2244906"/>
              <a:satOff val="-20744"/>
              <a:lumOff val="-2338"/>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en-US" sz="3300" kern="1200"/>
        </a:p>
      </dsp:txBody>
      <dsp:txXfrm>
        <a:off x="5598922" y="2120901"/>
        <a:ext cx="405586" cy="554916"/>
      </dsp:txXfrm>
    </dsp:sp>
    <dsp:sp modelId="{31FBDE9F-3548-4450-B4B2-93E0E4D5E31B}">
      <dsp:nvSpPr>
        <dsp:cNvPr id="0" name=""/>
        <dsp:cNvSpPr/>
      </dsp:nvSpPr>
      <dsp:spPr>
        <a:xfrm>
          <a:off x="5861761" y="3394073"/>
          <a:ext cx="737430" cy="737430"/>
        </a:xfrm>
        <a:prstGeom prst="downArrow">
          <a:avLst>
            <a:gd name="adj1" fmla="val 55000"/>
            <a:gd name="adj2" fmla="val 45000"/>
          </a:avLst>
        </a:prstGeom>
        <a:solidFill>
          <a:schemeClr val="accent2">
            <a:tint val="40000"/>
            <a:alpha val="90000"/>
            <a:hueOff val="4489812"/>
            <a:satOff val="-41488"/>
            <a:lumOff val="-4677"/>
            <a:alphaOff val="0"/>
          </a:schemeClr>
        </a:solidFill>
        <a:ln w="12700" cap="flat" cmpd="sng" algn="ctr">
          <a:solidFill>
            <a:schemeClr val="accent2">
              <a:tint val="40000"/>
              <a:alpha val="90000"/>
              <a:hueOff val="4489812"/>
              <a:satOff val="-41488"/>
              <a:lumOff val="-4677"/>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en-US" sz="3300" kern="1200"/>
        </a:p>
      </dsp:txBody>
      <dsp:txXfrm>
        <a:off x="6027683" y="3394073"/>
        <a:ext cx="405586" cy="554916"/>
      </dsp:txXfrm>
    </dsp:sp>
    <dsp:sp modelId="{7AEC4373-3F05-491E-8940-6942E9920F74}">
      <dsp:nvSpPr>
        <dsp:cNvPr id="0" name=""/>
        <dsp:cNvSpPr/>
      </dsp:nvSpPr>
      <dsp:spPr>
        <a:xfrm>
          <a:off x="6290522" y="4698759"/>
          <a:ext cx="737430" cy="737430"/>
        </a:xfrm>
        <a:prstGeom prst="downArrow">
          <a:avLst>
            <a:gd name="adj1" fmla="val 55000"/>
            <a:gd name="adj2" fmla="val 45000"/>
          </a:avLst>
        </a:prstGeom>
        <a:solidFill>
          <a:schemeClr val="accent2">
            <a:tint val="40000"/>
            <a:alpha val="90000"/>
            <a:hueOff val="6734718"/>
            <a:satOff val="-62232"/>
            <a:lumOff val="-7015"/>
            <a:alphaOff val="0"/>
          </a:schemeClr>
        </a:solidFill>
        <a:ln w="12700" cap="flat" cmpd="sng" algn="ctr">
          <a:solidFill>
            <a:schemeClr val="accent2">
              <a:tint val="40000"/>
              <a:alpha val="90000"/>
              <a:hueOff val="6734718"/>
              <a:satOff val="-62232"/>
              <a:lumOff val="-7015"/>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en-US" sz="3300" kern="1200"/>
        </a:p>
      </dsp:txBody>
      <dsp:txXfrm>
        <a:off x="6456444" y="4698759"/>
        <a:ext cx="405586" cy="55491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DB889B-E30C-4CBB-A725-BF1AB02D6033}">
      <dsp:nvSpPr>
        <dsp:cNvPr id="0" name=""/>
        <dsp:cNvSpPr/>
      </dsp:nvSpPr>
      <dsp:spPr>
        <a:xfrm>
          <a:off x="0" y="0"/>
          <a:ext cx="5741670" cy="1134509"/>
        </a:xfrm>
        <a:prstGeom prst="roundRect">
          <a:avLst>
            <a:gd name="adj" fmla="val 10000"/>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Service Delivery</a:t>
          </a:r>
        </a:p>
      </dsp:txBody>
      <dsp:txXfrm>
        <a:off x="33229" y="33229"/>
        <a:ext cx="4384708" cy="1068051"/>
      </dsp:txXfrm>
    </dsp:sp>
    <dsp:sp modelId="{566EBE2C-0FCC-487E-B14D-5A1883029BCC}">
      <dsp:nvSpPr>
        <dsp:cNvPr id="0" name=""/>
        <dsp:cNvSpPr/>
      </dsp:nvSpPr>
      <dsp:spPr>
        <a:xfrm>
          <a:off x="461431" y="1302971"/>
          <a:ext cx="5741670" cy="1134509"/>
        </a:xfrm>
        <a:prstGeom prst="roundRect">
          <a:avLst>
            <a:gd name="adj" fmla="val 10000"/>
          </a:avLst>
        </a:prstGeom>
        <a:solidFill>
          <a:srgbClr val="FF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Housing Placements</a:t>
          </a:r>
        </a:p>
      </dsp:txBody>
      <dsp:txXfrm>
        <a:off x="494660" y="1336200"/>
        <a:ext cx="4509020" cy="1068051"/>
      </dsp:txXfrm>
    </dsp:sp>
    <dsp:sp modelId="{D239983E-ECBA-45AD-A9FA-6AFBB0DBA27C}">
      <dsp:nvSpPr>
        <dsp:cNvPr id="0" name=""/>
        <dsp:cNvSpPr/>
      </dsp:nvSpPr>
      <dsp:spPr>
        <a:xfrm>
          <a:off x="857522" y="2584159"/>
          <a:ext cx="5741670" cy="1134509"/>
        </a:xfrm>
        <a:prstGeom prst="roundRect">
          <a:avLst>
            <a:gd name="adj" fmla="val 10000"/>
          </a:avLst>
        </a:prstGeom>
        <a:gradFill rotWithShape="0">
          <a:gsLst>
            <a:gs pos="0">
              <a:schemeClr val="accent2">
                <a:hueOff val="3221807"/>
                <a:satOff val="-9246"/>
                <a:lumOff val="-14805"/>
                <a:alphaOff val="0"/>
                <a:satMod val="103000"/>
                <a:lumMod val="102000"/>
                <a:tint val="94000"/>
              </a:schemeClr>
            </a:gs>
            <a:gs pos="50000">
              <a:schemeClr val="accent2">
                <a:hueOff val="3221807"/>
                <a:satOff val="-9246"/>
                <a:lumOff val="-14805"/>
                <a:alphaOff val="0"/>
                <a:satMod val="110000"/>
                <a:lumMod val="100000"/>
                <a:shade val="100000"/>
              </a:schemeClr>
            </a:gs>
            <a:gs pos="100000">
              <a:schemeClr val="accent2">
                <a:hueOff val="3221807"/>
                <a:satOff val="-9246"/>
                <a:lumOff val="-1480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Font typeface="Symbol" panose="05050102010706020507" pitchFamily="18" charset="2"/>
            <a:buNone/>
          </a:pPr>
          <a:r>
            <a:rPr lang="en-US" sz="2400" kern="1200" dirty="0"/>
            <a:t>Housing Retention</a:t>
          </a:r>
        </a:p>
      </dsp:txBody>
      <dsp:txXfrm>
        <a:off x="890751" y="2617388"/>
        <a:ext cx="4509020" cy="1068051"/>
      </dsp:txXfrm>
    </dsp:sp>
    <dsp:sp modelId="{AB81A475-6934-49C1-AD1D-48F86CF69C8A}">
      <dsp:nvSpPr>
        <dsp:cNvPr id="0" name=""/>
        <dsp:cNvSpPr/>
      </dsp:nvSpPr>
      <dsp:spPr>
        <a:xfrm>
          <a:off x="1286283" y="3876239"/>
          <a:ext cx="5741670" cy="1134509"/>
        </a:xfrm>
        <a:prstGeom prst="roundRect">
          <a:avLst>
            <a:gd name="adj" fmla="val 10000"/>
          </a:avLst>
        </a:prstGeom>
        <a:gradFill rotWithShape="0">
          <a:gsLst>
            <a:gs pos="0">
              <a:schemeClr val="accent2">
                <a:hueOff val="4832710"/>
                <a:satOff val="-13870"/>
                <a:lumOff val="-22207"/>
                <a:alphaOff val="0"/>
                <a:satMod val="103000"/>
                <a:lumMod val="102000"/>
                <a:tint val="94000"/>
              </a:schemeClr>
            </a:gs>
            <a:gs pos="50000">
              <a:schemeClr val="accent2">
                <a:hueOff val="4832710"/>
                <a:satOff val="-13870"/>
                <a:lumOff val="-22207"/>
                <a:alphaOff val="0"/>
                <a:satMod val="110000"/>
                <a:lumMod val="100000"/>
                <a:shade val="100000"/>
              </a:schemeClr>
            </a:gs>
            <a:gs pos="100000">
              <a:schemeClr val="accent2">
                <a:hueOff val="4832710"/>
                <a:satOff val="-13870"/>
                <a:lumOff val="-2220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Changes to Procurement</a:t>
          </a:r>
        </a:p>
      </dsp:txBody>
      <dsp:txXfrm>
        <a:off x="1319512" y="3909468"/>
        <a:ext cx="4509020" cy="1068051"/>
      </dsp:txXfrm>
    </dsp:sp>
    <dsp:sp modelId="{F77F3894-FD49-423C-8D8B-5FE284D9BF12}">
      <dsp:nvSpPr>
        <dsp:cNvPr id="0" name=""/>
        <dsp:cNvSpPr/>
      </dsp:nvSpPr>
      <dsp:spPr>
        <a:xfrm>
          <a:off x="1715044" y="5168319"/>
          <a:ext cx="5741670" cy="1134509"/>
        </a:xfrm>
        <a:prstGeom prst="roundRect">
          <a:avLst>
            <a:gd name="adj" fmla="val 10000"/>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lang="en-US" sz="2400" kern="1200" dirty="0"/>
            <a:t>Other means to ensure equitable access to housing and services</a:t>
          </a:r>
        </a:p>
      </dsp:txBody>
      <dsp:txXfrm>
        <a:off x="1748273" y="5201548"/>
        <a:ext cx="4509020" cy="1068051"/>
      </dsp:txXfrm>
    </dsp:sp>
    <dsp:sp modelId="{5D664330-F12A-42EB-8C97-D166ADF5F928}">
      <dsp:nvSpPr>
        <dsp:cNvPr id="0" name=""/>
        <dsp:cNvSpPr/>
      </dsp:nvSpPr>
      <dsp:spPr>
        <a:xfrm>
          <a:off x="5004239" y="828822"/>
          <a:ext cx="737430" cy="737430"/>
        </a:xfrm>
        <a:prstGeom prst="downArrow">
          <a:avLst>
            <a:gd name="adj1" fmla="val 55000"/>
            <a:gd name="adj2" fmla="val 45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en-US" sz="3300" kern="1200"/>
        </a:p>
      </dsp:txBody>
      <dsp:txXfrm>
        <a:off x="5170161" y="828822"/>
        <a:ext cx="405586" cy="554916"/>
      </dsp:txXfrm>
    </dsp:sp>
    <dsp:sp modelId="{2F5F9817-E9CD-4D40-806D-3072E68253D7}">
      <dsp:nvSpPr>
        <dsp:cNvPr id="0" name=""/>
        <dsp:cNvSpPr/>
      </dsp:nvSpPr>
      <dsp:spPr>
        <a:xfrm>
          <a:off x="5433000" y="2120901"/>
          <a:ext cx="737430" cy="737430"/>
        </a:xfrm>
        <a:prstGeom prst="downArrow">
          <a:avLst>
            <a:gd name="adj1" fmla="val 55000"/>
            <a:gd name="adj2" fmla="val 45000"/>
          </a:avLst>
        </a:prstGeom>
        <a:solidFill>
          <a:schemeClr val="accent2">
            <a:tint val="40000"/>
            <a:alpha val="90000"/>
            <a:hueOff val="2244906"/>
            <a:satOff val="-20744"/>
            <a:lumOff val="-2338"/>
            <a:alphaOff val="0"/>
          </a:schemeClr>
        </a:solidFill>
        <a:ln w="12700" cap="flat" cmpd="sng" algn="ctr">
          <a:solidFill>
            <a:schemeClr val="accent2">
              <a:tint val="40000"/>
              <a:alpha val="90000"/>
              <a:hueOff val="2244906"/>
              <a:satOff val="-20744"/>
              <a:lumOff val="-2338"/>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en-US" sz="3300" kern="1200"/>
        </a:p>
      </dsp:txBody>
      <dsp:txXfrm>
        <a:off x="5598922" y="2120901"/>
        <a:ext cx="405586" cy="554916"/>
      </dsp:txXfrm>
    </dsp:sp>
    <dsp:sp modelId="{31FBDE9F-3548-4450-B4B2-93E0E4D5E31B}">
      <dsp:nvSpPr>
        <dsp:cNvPr id="0" name=""/>
        <dsp:cNvSpPr/>
      </dsp:nvSpPr>
      <dsp:spPr>
        <a:xfrm>
          <a:off x="5861761" y="3394073"/>
          <a:ext cx="737430" cy="737430"/>
        </a:xfrm>
        <a:prstGeom prst="downArrow">
          <a:avLst>
            <a:gd name="adj1" fmla="val 55000"/>
            <a:gd name="adj2" fmla="val 45000"/>
          </a:avLst>
        </a:prstGeom>
        <a:solidFill>
          <a:schemeClr val="accent2">
            <a:tint val="40000"/>
            <a:alpha val="90000"/>
            <a:hueOff val="4489812"/>
            <a:satOff val="-41488"/>
            <a:lumOff val="-4677"/>
            <a:alphaOff val="0"/>
          </a:schemeClr>
        </a:solidFill>
        <a:ln w="12700" cap="flat" cmpd="sng" algn="ctr">
          <a:solidFill>
            <a:schemeClr val="accent2">
              <a:tint val="40000"/>
              <a:alpha val="90000"/>
              <a:hueOff val="4489812"/>
              <a:satOff val="-41488"/>
              <a:lumOff val="-4677"/>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en-US" sz="3300" kern="1200"/>
        </a:p>
      </dsp:txBody>
      <dsp:txXfrm>
        <a:off x="6027683" y="3394073"/>
        <a:ext cx="405586" cy="554916"/>
      </dsp:txXfrm>
    </dsp:sp>
    <dsp:sp modelId="{7AEC4373-3F05-491E-8940-6942E9920F74}">
      <dsp:nvSpPr>
        <dsp:cNvPr id="0" name=""/>
        <dsp:cNvSpPr/>
      </dsp:nvSpPr>
      <dsp:spPr>
        <a:xfrm>
          <a:off x="6290522" y="4698759"/>
          <a:ext cx="737430" cy="737430"/>
        </a:xfrm>
        <a:prstGeom prst="downArrow">
          <a:avLst>
            <a:gd name="adj1" fmla="val 55000"/>
            <a:gd name="adj2" fmla="val 45000"/>
          </a:avLst>
        </a:prstGeom>
        <a:solidFill>
          <a:schemeClr val="accent2">
            <a:tint val="40000"/>
            <a:alpha val="90000"/>
            <a:hueOff val="6734718"/>
            <a:satOff val="-62232"/>
            <a:lumOff val="-7015"/>
            <a:alphaOff val="0"/>
          </a:schemeClr>
        </a:solidFill>
        <a:ln w="12700" cap="flat" cmpd="sng" algn="ctr">
          <a:solidFill>
            <a:schemeClr val="accent2">
              <a:tint val="40000"/>
              <a:alpha val="90000"/>
              <a:hueOff val="6734718"/>
              <a:satOff val="-62232"/>
              <a:lumOff val="-7015"/>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marL="0" lvl="0" indent="0" algn="ctr" defTabSz="1466850">
            <a:lnSpc>
              <a:spcPct val="90000"/>
            </a:lnSpc>
            <a:spcBef>
              <a:spcPct val="0"/>
            </a:spcBef>
            <a:spcAft>
              <a:spcPct val="35000"/>
            </a:spcAft>
            <a:buNone/>
          </a:pPr>
          <a:endParaRPr lang="en-US" sz="3300" kern="1200"/>
        </a:p>
      </dsp:txBody>
      <dsp:txXfrm>
        <a:off x="6456444" y="4698759"/>
        <a:ext cx="405586" cy="5549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832CC5-46FD-4B86-90EB-32CE7B54EDF0}">
      <dsp:nvSpPr>
        <dsp:cNvPr id="0" name=""/>
        <dsp:cNvSpPr/>
      </dsp:nvSpPr>
      <dsp:spPr>
        <a:xfrm>
          <a:off x="0" y="0"/>
          <a:ext cx="7544575" cy="927956"/>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All Counties: Develop some form of a Housing Navigation Center in every County.  The  scale and form will be flexible in order to account for the varied resources available in each county such as staff, funding, buildings, etc.   </a:t>
          </a:r>
        </a:p>
      </dsp:txBody>
      <dsp:txXfrm>
        <a:off x="45299" y="45299"/>
        <a:ext cx="7453977" cy="837358"/>
      </dsp:txXfrm>
    </dsp:sp>
    <dsp:sp modelId="{49F9D7DC-E9DD-47D1-892D-ACD7416A7A89}">
      <dsp:nvSpPr>
        <dsp:cNvPr id="0" name=""/>
        <dsp:cNvSpPr/>
      </dsp:nvSpPr>
      <dsp:spPr>
        <a:xfrm>
          <a:off x="0" y="996786"/>
          <a:ext cx="7544575" cy="927956"/>
        </a:xfrm>
        <a:prstGeom prst="roundRect">
          <a:avLst/>
        </a:prstGeom>
        <a:solidFill>
          <a:schemeClr val="accent2">
            <a:lumMod val="5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Del Norte: Expand existing services offered by Del Norte Mission, possibly by enlisting current staff from DHHS Behavioral Health Housing to provide outreach services to encampment residents. </a:t>
          </a:r>
        </a:p>
      </dsp:txBody>
      <dsp:txXfrm>
        <a:off x="45299" y="1042085"/>
        <a:ext cx="7453977" cy="837358"/>
      </dsp:txXfrm>
    </dsp:sp>
    <dsp:sp modelId="{512268A2-A5EF-4901-AB49-5A0F6945ABCC}">
      <dsp:nvSpPr>
        <dsp:cNvPr id="0" name=""/>
        <dsp:cNvSpPr/>
      </dsp:nvSpPr>
      <dsp:spPr>
        <a:xfrm>
          <a:off x="0" y="1963451"/>
          <a:ext cx="7544575" cy="927956"/>
        </a:xfrm>
        <a:prstGeom prst="roundRect">
          <a:avLst/>
        </a:prstGeom>
        <a:solidFill>
          <a:srgbClr val="C0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Del Norte: Hire a Peer Support Specialist with lived experience of homelessness.</a:t>
          </a:r>
        </a:p>
      </dsp:txBody>
      <dsp:txXfrm>
        <a:off x="45299" y="2008750"/>
        <a:ext cx="7453977" cy="837358"/>
      </dsp:txXfrm>
    </dsp:sp>
    <dsp:sp modelId="{72C0A5AA-7715-4021-A986-1B517974F8DB}">
      <dsp:nvSpPr>
        <dsp:cNvPr id="0" name=""/>
        <dsp:cNvSpPr/>
      </dsp:nvSpPr>
      <dsp:spPr>
        <a:xfrm>
          <a:off x="0" y="2984550"/>
          <a:ext cx="7544575" cy="927956"/>
        </a:xfrm>
        <a:prstGeom prst="roundRect">
          <a:avLst/>
        </a:prstGeom>
        <a:gradFill rotWithShape="0">
          <a:gsLst>
            <a:gs pos="0">
              <a:schemeClr val="accent2">
                <a:hueOff val="3866169"/>
                <a:satOff val="-11096"/>
                <a:lumOff val="-17765"/>
                <a:alphaOff val="0"/>
                <a:satMod val="103000"/>
                <a:lumMod val="102000"/>
                <a:tint val="94000"/>
              </a:schemeClr>
            </a:gs>
            <a:gs pos="50000">
              <a:schemeClr val="accent2">
                <a:hueOff val="3866169"/>
                <a:satOff val="-11096"/>
                <a:lumOff val="-17765"/>
                <a:alphaOff val="0"/>
                <a:satMod val="110000"/>
                <a:lumMod val="100000"/>
                <a:shade val="100000"/>
              </a:schemeClr>
            </a:gs>
            <a:gs pos="100000">
              <a:schemeClr val="accent2">
                <a:hueOff val="3866169"/>
                <a:satOff val="-11096"/>
                <a:lumOff val="-17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Del Norte: Expand the number of people with lived experience that participation on the local CoC Advisory Board. </a:t>
          </a:r>
        </a:p>
      </dsp:txBody>
      <dsp:txXfrm>
        <a:off x="45299" y="3029849"/>
        <a:ext cx="7453977" cy="837358"/>
      </dsp:txXfrm>
    </dsp:sp>
    <dsp:sp modelId="{B41BF03F-12FF-4432-8304-422527304142}">
      <dsp:nvSpPr>
        <dsp:cNvPr id="0" name=""/>
        <dsp:cNvSpPr/>
      </dsp:nvSpPr>
      <dsp:spPr>
        <a:xfrm>
          <a:off x="0" y="4035754"/>
          <a:ext cx="7544575" cy="927956"/>
        </a:xfrm>
        <a:prstGeom prst="roundRect">
          <a:avLst/>
        </a:prstGeom>
        <a:gradFill rotWithShape="0">
          <a:gsLst>
            <a:gs pos="0">
              <a:schemeClr val="accent2">
                <a:hueOff val="5154891"/>
                <a:satOff val="-14794"/>
                <a:lumOff val="-23687"/>
                <a:alphaOff val="0"/>
                <a:satMod val="103000"/>
                <a:lumMod val="102000"/>
                <a:tint val="94000"/>
              </a:schemeClr>
            </a:gs>
            <a:gs pos="50000">
              <a:schemeClr val="accent2">
                <a:hueOff val="5154891"/>
                <a:satOff val="-14794"/>
                <a:lumOff val="-23687"/>
                <a:alphaOff val="0"/>
                <a:satMod val="110000"/>
                <a:lumMod val="100000"/>
                <a:shade val="100000"/>
              </a:schemeClr>
            </a:gs>
            <a:gs pos="100000">
              <a:schemeClr val="accent2">
                <a:hueOff val="5154891"/>
                <a:satOff val="-14794"/>
                <a:lumOff val="-2368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Lassen: Expand the existing street outreach program to include more hours and more locations throughout the County. </a:t>
          </a:r>
        </a:p>
        <a:p>
          <a:pPr marL="0" lvl="0" indent="0" algn="l" defTabSz="666750">
            <a:lnSpc>
              <a:spcPct val="90000"/>
            </a:lnSpc>
            <a:spcBef>
              <a:spcPct val="0"/>
            </a:spcBef>
            <a:spcAft>
              <a:spcPct val="35000"/>
            </a:spcAft>
            <a:buNone/>
          </a:pPr>
          <a:endParaRPr lang="en-US" sz="1500" kern="1200" dirty="0"/>
        </a:p>
      </dsp:txBody>
      <dsp:txXfrm>
        <a:off x="45299" y="4081053"/>
        <a:ext cx="7453977" cy="837358"/>
      </dsp:txXfrm>
    </dsp:sp>
    <dsp:sp modelId="{3E720E6C-B9CC-4E3A-84EA-9A3584413862}">
      <dsp:nvSpPr>
        <dsp:cNvPr id="0" name=""/>
        <dsp:cNvSpPr/>
      </dsp:nvSpPr>
      <dsp:spPr>
        <a:xfrm>
          <a:off x="0" y="5044689"/>
          <a:ext cx="7544575" cy="927956"/>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t>Plumas: PCIRC will develop Housing Navigation Center to expand existing services and provide full in house programming across multiple skills and services</a:t>
          </a:r>
        </a:p>
      </dsp:txBody>
      <dsp:txXfrm>
        <a:off x="45299" y="5089988"/>
        <a:ext cx="7453977" cy="83735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D2D875-23D1-479F-93C4-59BEAB996F7E}">
      <dsp:nvSpPr>
        <dsp:cNvPr id="0" name=""/>
        <dsp:cNvSpPr/>
      </dsp:nvSpPr>
      <dsp:spPr>
        <a:xfrm>
          <a:off x="920" y="746121"/>
          <a:ext cx="3591777" cy="2155066"/>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CoC: Implement CoC Equity Committee</a:t>
          </a:r>
        </a:p>
      </dsp:txBody>
      <dsp:txXfrm>
        <a:off x="920" y="746121"/>
        <a:ext cx="3591777" cy="2155066"/>
      </dsp:txXfrm>
    </dsp:sp>
    <dsp:sp modelId="{C041B1AC-243D-4841-8F03-AA3050960852}">
      <dsp:nvSpPr>
        <dsp:cNvPr id="0" name=""/>
        <dsp:cNvSpPr/>
      </dsp:nvSpPr>
      <dsp:spPr>
        <a:xfrm>
          <a:off x="3951876" y="746121"/>
          <a:ext cx="3591777" cy="2155066"/>
        </a:xfrm>
        <a:prstGeom prst="rect">
          <a:avLst/>
        </a:prstGeom>
        <a:solidFill>
          <a:srgbClr val="C0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0010" tIns="80010" rIns="80010" bIns="80010" numCol="1" spcCol="1270" anchor="ctr" anchorCtr="0">
          <a:noAutofit/>
        </a:bodyPr>
        <a:lstStyle/>
        <a:p>
          <a:pPr marL="0" lvl="0" indent="0" algn="ctr" defTabSz="933450">
            <a:lnSpc>
              <a:spcPct val="90000"/>
            </a:lnSpc>
            <a:spcBef>
              <a:spcPct val="0"/>
            </a:spcBef>
            <a:spcAft>
              <a:spcPct val="35000"/>
            </a:spcAft>
            <a:buNone/>
          </a:pPr>
          <a:r>
            <a:rPr lang="en-US" sz="2100" kern="1200" dirty="0"/>
            <a:t>CoC: Establish training partnerships with tribal agencies and local Cultural Competence Behavioral Health Committees to deliver DEI training to CoC members</a:t>
          </a:r>
        </a:p>
      </dsp:txBody>
      <dsp:txXfrm>
        <a:off x="3951876" y="746121"/>
        <a:ext cx="3591777" cy="2155066"/>
      </dsp:txXfrm>
    </dsp:sp>
    <dsp:sp modelId="{C8CA535A-705E-45B7-9982-CBAAA27D2D69}">
      <dsp:nvSpPr>
        <dsp:cNvPr id="0" name=""/>
        <dsp:cNvSpPr/>
      </dsp:nvSpPr>
      <dsp:spPr>
        <a:xfrm>
          <a:off x="1976398" y="3260365"/>
          <a:ext cx="3591777" cy="2155066"/>
        </a:xfrm>
        <a:prstGeom prst="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CoC:  Improve data collection to ensure tribal programs are included in HMIS</a:t>
          </a:r>
        </a:p>
      </dsp:txBody>
      <dsp:txXfrm>
        <a:off x="1976398" y="3260365"/>
        <a:ext cx="3591777" cy="215506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832CC5-46FD-4B86-90EB-32CE7B54EDF0}">
      <dsp:nvSpPr>
        <dsp:cNvPr id="0" name=""/>
        <dsp:cNvSpPr/>
      </dsp:nvSpPr>
      <dsp:spPr>
        <a:xfrm>
          <a:off x="0" y="138969"/>
          <a:ext cx="7544575" cy="939802"/>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All Counties: Pursue funding for both non-congregate and congregate shelters</a:t>
          </a:r>
        </a:p>
      </dsp:txBody>
      <dsp:txXfrm>
        <a:off x="45877" y="184846"/>
        <a:ext cx="7452821" cy="848048"/>
      </dsp:txXfrm>
    </dsp:sp>
    <dsp:sp modelId="{512268A2-A5EF-4901-AB49-5A0F6945ABCC}">
      <dsp:nvSpPr>
        <dsp:cNvPr id="0" name=""/>
        <dsp:cNvSpPr/>
      </dsp:nvSpPr>
      <dsp:spPr>
        <a:xfrm>
          <a:off x="0" y="1127731"/>
          <a:ext cx="7544575" cy="939802"/>
        </a:xfrm>
        <a:prstGeom prst="roundRect">
          <a:avLst/>
        </a:prstGeom>
        <a:solidFill>
          <a:srgbClr val="C00000"/>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All Counties: Explore alternative shelter, transitional and permanent housing models that can be implemented regionally to take advance of scale and economic feasibility</a:t>
          </a:r>
        </a:p>
      </dsp:txBody>
      <dsp:txXfrm>
        <a:off x="45877" y="1173608"/>
        <a:ext cx="7452821" cy="848048"/>
      </dsp:txXfrm>
    </dsp:sp>
    <dsp:sp modelId="{72C0A5AA-7715-4021-A986-1B517974F8DB}">
      <dsp:nvSpPr>
        <dsp:cNvPr id="0" name=""/>
        <dsp:cNvSpPr/>
      </dsp:nvSpPr>
      <dsp:spPr>
        <a:xfrm>
          <a:off x="0" y="2116494"/>
          <a:ext cx="7544575" cy="939802"/>
        </a:xfrm>
        <a:prstGeom prst="roundRect">
          <a:avLst/>
        </a:prstGeom>
        <a:solidFill>
          <a:schemeClr val="accent2">
            <a:lumMod val="5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All Counties: Explore partnerships with local tribal agencies and housing authorities to support and collaborate on housing projects, outreach and services</a:t>
          </a:r>
        </a:p>
      </dsp:txBody>
      <dsp:txXfrm>
        <a:off x="45877" y="2162371"/>
        <a:ext cx="7452821" cy="848048"/>
      </dsp:txXfrm>
    </dsp:sp>
    <dsp:sp modelId="{B41BF03F-12FF-4432-8304-422527304142}">
      <dsp:nvSpPr>
        <dsp:cNvPr id="0" name=""/>
        <dsp:cNvSpPr/>
      </dsp:nvSpPr>
      <dsp:spPr>
        <a:xfrm>
          <a:off x="0" y="3105256"/>
          <a:ext cx="7544575" cy="939802"/>
        </a:xfrm>
        <a:prstGeom prst="roundRect">
          <a:avLst/>
        </a:prstGeom>
        <a:gradFill rotWithShape="0">
          <a:gsLst>
            <a:gs pos="0">
              <a:schemeClr val="accent2">
                <a:hueOff val="3866169"/>
                <a:satOff val="-11096"/>
                <a:lumOff val="-17765"/>
                <a:alphaOff val="0"/>
                <a:satMod val="103000"/>
                <a:lumMod val="102000"/>
                <a:tint val="94000"/>
              </a:schemeClr>
            </a:gs>
            <a:gs pos="50000">
              <a:schemeClr val="accent2">
                <a:hueOff val="3866169"/>
                <a:satOff val="-11096"/>
                <a:lumOff val="-17765"/>
                <a:alphaOff val="0"/>
                <a:satMod val="110000"/>
                <a:lumMod val="100000"/>
                <a:shade val="100000"/>
              </a:schemeClr>
            </a:gs>
            <a:gs pos="100000">
              <a:schemeClr val="accent2">
                <a:hueOff val="3866169"/>
                <a:satOff val="-11096"/>
                <a:lumOff val="-1776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CoC: Provide back rent, utility assistance to prevent people at risk of homelessness entering homelessness</a:t>
          </a:r>
        </a:p>
      </dsp:txBody>
      <dsp:txXfrm>
        <a:off x="45877" y="3151133"/>
        <a:ext cx="7452821" cy="848048"/>
      </dsp:txXfrm>
    </dsp:sp>
    <dsp:sp modelId="{668E3012-FB25-4BA8-ADBF-FE3A029CDCF4}">
      <dsp:nvSpPr>
        <dsp:cNvPr id="0" name=""/>
        <dsp:cNvSpPr/>
      </dsp:nvSpPr>
      <dsp:spPr>
        <a:xfrm>
          <a:off x="0" y="4094019"/>
          <a:ext cx="7544575" cy="939802"/>
        </a:xfrm>
        <a:prstGeom prst="roundRect">
          <a:avLst/>
        </a:prstGeom>
        <a:gradFill rotWithShape="0">
          <a:gsLst>
            <a:gs pos="0">
              <a:schemeClr val="accent2">
                <a:hueOff val="5154891"/>
                <a:satOff val="-14794"/>
                <a:lumOff val="-23687"/>
                <a:alphaOff val="0"/>
                <a:satMod val="103000"/>
                <a:lumMod val="102000"/>
                <a:tint val="94000"/>
              </a:schemeClr>
            </a:gs>
            <a:gs pos="50000">
              <a:schemeClr val="accent2">
                <a:hueOff val="5154891"/>
                <a:satOff val="-14794"/>
                <a:lumOff val="-23687"/>
                <a:alphaOff val="0"/>
                <a:satMod val="110000"/>
                <a:lumMod val="100000"/>
                <a:shade val="100000"/>
              </a:schemeClr>
            </a:gs>
            <a:gs pos="100000">
              <a:schemeClr val="accent2">
                <a:hueOff val="5154891"/>
                <a:satOff val="-14794"/>
                <a:lumOff val="-23687"/>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Del Norte: Work with Del Norte Mission to develop multiple interim and permanent housing solutions, including a year- round emergency shelter, micro-shelter village, and PSH project.</a:t>
          </a:r>
        </a:p>
      </dsp:txBody>
      <dsp:txXfrm>
        <a:off x="45877" y="4139896"/>
        <a:ext cx="7452821" cy="848048"/>
      </dsp:txXfrm>
    </dsp:sp>
    <dsp:sp modelId="{1C7075F4-C8AC-4B36-AC39-87A220BD0FD7}">
      <dsp:nvSpPr>
        <dsp:cNvPr id="0" name=""/>
        <dsp:cNvSpPr/>
      </dsp:nvSpPr>
      <dsp:spPr>
        <a:xfrm>
          <a:off x="0" y="5082782"/>
          <a:ext cx="7544575" cy="939802"/>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Lassen: Expand street outreach program to include more hours and locations throughout the county.  Staff will work to provide connection to permanent housing. </a:t>
          </a:r>
        </a:p>
      </dsp:txBody>
      <dsp:txXfrm>
        <a:off x="45877" y="5128659"/>
        <a:ext cx="7452821" cy="84804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DD2D875-23D1-479F-93C4-59BEAB996F7E}">
      <dsp:nvSpPr>
        <dsp:cNvPr id="0" name=""/>
        <dsp:cNvSpPr/>
      </dsp:nvSpPr>
      <dsp:spPr>
        <a:xfrm>
          <a:off x="101080" y="940"/>
          <a:ext cx="4001454" cy="2640519"/>
        </a:xfrm>
        <a:prstGeom prst="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All Counties: Explore creating outreach positions for people with lived experience who are a member of an underserved or disproportionately affected group</a:t>
          </a:r>
        </a:p>
      </dsp:txBody>
      <dsp:txXfrm>
        <a:off x="101080" y="940"/>
        <a:ext cx="4001454" cy="2640519"/>
      </dsp:txXfrm>
    </dsp:sp>
    <dsp:sp modelId="{DC0C3725-BB8B-4DF0-B314-ED726F43FCF6}">
      <dsp:nvSpPr>
        <dsp:cNvPr id="0" name=""/>
        <dsp:cNvSpPr/>
      </dsp:nvSpPr>
      <dsp:spPr>
        <a:xfrm>
          <a:off x="4452250" y="7938"/>
          <a:ext cx="3698040" cy="2626523"/>
        </a:xfrm>
        <a:prstGeom prst="rect">
          <a:avLst/>
        </a:prstGeom>
        <a:gradFill rotWithShape="0">
          <a:gsLst>
            <a:gs pos="0">
              <a:schemeClr val="accent2">
                <a:hueOff val="3221807"/>
                <a:satOff val="-9246"/>
                <a:lumOff val="-14805"/>
                <a:alphaOff val="0"/>
                <a:satMod val="103000"/>
                <a:lumMod val="102000"/>
                <a:tint val="94000"/>
              </a:schemeClr>
            </a:gs>
            <a:gs pos="50000">
              <a:schemeClr val="accent2">
                <a:hueOff val="3221807"/>
                <a:satOff val="-9246"/>
                <a:lumOff val="-14805"/>
                <a:alphaOff val="0"/>
                <a:satMod val="110000"/>
                <a:lumMod val="100000"/>
                <a:shade val="100000"/>
              </a:schemeClr>
            </a:gs>
            <a:gs pos="100000">
              <a:schemeClr val="accent2">
                <a:hueOff val="3221807"/>
                <a:satOff val="-9246"/>
                <a:lumOff val="-1480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Del Norte: Partner with local CBOs who work closely with overrepresented and underserved populations.  Work with local tribal governments to develop culturally sensitive strategies. </a:t>
          </a:r>
        </a:p>
      </dsp:txBody>
      <dsp:txXfrm>
        <a:off x="4452250" y="7938"/>
        <a:ext cx="3698040" cy="2626523"/>
      </dsp:txXfrm>
    </dsp:sp>
    <dsp:sp modelId="{2FC8B13F-0014-439E-B22D-11130F82A88E}">
      <dsp:nvSpPr>
        <dsp:cNvPr id="0" name=""/>
        <dsp:cNvSpPr/>
      </dsp:nvSpPr>
      <dsp:spPr>
        <a:xfrm>
          <a:off x="1839677" y="2991176"/>
          <a:ext cx="4572016" cy="3169436"/>
        </a:xfrm>
        <a:prstGeom prst="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en-US" sz="2200" kern="1200" dirty="0"/>
            <a:t>Siskiyou: Increase collaboration with the Karuk Tribal Housing Authority, seek guidance on the best way to design services for the population and explore opportunities for joint projects. Also outreach to all tribal entities to encourage participation on CoC Advisory Board</a:t>
          </a:r>
        </a:p>
      </dsp:txBody>
      <dsp:txXfrm>
        <a:off x="1839677" y="2991176"/>
        <a:ext cx="4572016" cy="316943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832CC5-46FD-4B86-90EB-32CE7B54EDF0}">
      <dsp:nvSpPr>
        <dsp:cNvPr id="0" name=""/>
        <dsp:cNvSpPr/>
      </dsp:nvSpPr>
      <dsp:spPr>
        <a:xfrm>
          <a:off x="0" y="346486"/>
          <a:ext cx="7544575" cy="5468580"/>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56210" tIns="156210" rIns="156210" bIns="156210" numCol="1" spcCol="1270" anchor="ctr" anchorCtr="0">
          <a:noAutofit/>
        </a:bodyPr>
        <a:lstStyle/>
        <a:p>
          <a:pPr marL="0" lvl="0" indent="0" algn="l" defTabSz="1822450">
            <a:lnSpc>
              <a:spcPct val="90000"/>
            </a:lnSpc>
            <a:spcBef>
              <a:spcPct val="0"/>
            </a:spcBef>
            <a:spcAft>
              <a:spcPct val="35000"/>
            </a:spcAft>
            <a:buNone/>
          </a:pPr>
          <a:r>
            <a:rPr lang="en-US" sz="4100" kern="1200" dirty="0"/>
            <a:t>All Counties: Work to improve Coordinated Entry services including connection to resources/housing prior to any program enrollment.  This includes housing navigation and referrals to outside service providers</a:t>
          </a:r>
        </a:p>
      </dsp:txBody>
      <dsp:txXfrm>
        <a:off x="266954" y="613440"/>
        <a:ext cx="7010667" cy="493467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4.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617060B-33DF-4EA3-A9E4-4ED4DA3A6FFA}"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BB71D-3589-4332-A939-842D98DCB908}" type="slidenum">
              <a:rPr lang="en-US" smtClean="0"/>
              <a:t>‹#›</a:t>
            </a:fld>
            <a:endParaRPr lang="en-US"/>
          </a:p>
        </p:txBody>
      </p:sp>
    </p:spTree>
    <p:extLst>
      <p:ext uri="{BB962C8B-B14F-4D97-AF65-F5344CB8AC3E}">
        <p14:creationId xmlns:p14="http://schemas.microsoft.com/office/powerpoint/2010/main" val="2915024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17060B-33DF-4EA3-A9E4-4ED4DA3A6FFA}"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BB71D-3589-4332-A939-842D98DCB908}" type="slidenum">
              <a:rPr lang="en-US" smtClean="0"/>
              <a:t>‹#›</a:t>
            </a:fld>
            <a:endParaRPr lang="en-US"/>
          </a:p>
        </p:txBody>
      </p:sp>
    </p:spTree>
    <p:extLst>
      <p:ext uri="{BB962C8B-B14F-4D97-AF65-F5344CB8AC3E}">
        <p14:creationId xmlns:p14="http://schemas.microsoft.com/office/powerpoint/2010/main" val="1431453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17060B-33DF-4EA3-A9E4-4ED4DA3A6FFA}"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BB71D-3589-4332-A939-842D98DCB908}" type="slidenum">
              <a:rPr lang="en-US" smtClean="0"/>
              <a:t>‹#›</a:t>
            </a:fld>
            <a:endParaRPr lang="en-US"/>
          </a:p>
        </p:txBody>
      </p:sp>
    </p:spTree>
    <p:extLst>
      <p:ext uri="{BB962C8B-B14F-4D97-AF65-F5344CB8AC3E}">
        <p14:creationId xmlns:p14="http://schemas.microsoft.com/office/powerpoint/2010/main" val="2601321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617060B-33DF-4EA3-A9E4-4ED4DA3A6FFA}"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BB71D-3589-4332-A939-842D98DCB908}" type="slidenum">
              <a:rPr lang="en-US" smtClean="0"/>
              <a:t>‹#›</a:t>
            </a:fld>
            <a:endParaRPr lang="en-US"/>
          </a:p>
        </p:txBody>
      </p:sp>
    </p:spTree>
    <p:extLst>
      <p:ext uri="{BB962C8B-B14F-4D97-AF65-F5344CB8AC3E}">
        <p14:creationId xmlns:p14="http://schemas.microsoft.com/office/powerpoint/2010/main" val="30169719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17060B-33DF-4EA3-A9E4-4ED4DA3A6FFA}" type="datetimeFigureOut">
              <a:rPr lang="en-US" smtClean="0"/>
              <a:t>6/9/2025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C7BB71D-3589-4332-A939-842D98DCB908}" type="slidenum">
              <a:rPr lang="en-US" smtClean="0"/>
              <a:t>‹#›</a:t>
            </a:fld>
            <a:endParaRPr lang="en-US"/>
          </a:p>
        </p:txBody>
      </p:sp>
    </p:spTree>
    <p:extLst>
      <p:ext uri="{BB962C8B-B14F-4D97-AF65-F5344CB8AC3E}">
        <p14:creationId xmlns:p14="http://schemas.microsoft.com/office/powerpoint/2010/main" val="12312576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617060B-33DF-4EA3-A9E4-4ED4DA3A6FFA}" type="datetimeFigureOut">
              <a:rPr lang="en-US" smtClean="0"/>
              <a:t>6/9/2025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7BB71D-3589-4332-A939-842D98DCB908}" type="slidenum">
              <a:rPr lang="en-US" smtClean="0"/>
              <a:t>‹#›</a:t>
            </a:fld>
            <a:endParaRPr lang="en-US"/>
          </a:p>
        </p:txBody>
      </p:sp>
    </p:spTree>
    <p:extLst>
      <p:ext uri="{BB962C8B-B14F-4D97-AF65-F5344CB8AC3E}">
        <p14:creationId xmlns:p14="http://schemas.microsoft.com/office/powerpoint/2010/main" val="1537051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617060B-33DF-4EA3-A9E4-4ED4DA3A6FFA}" type="datetimeFigureOut">
              <a:rPr lang="en-US" smtClean="0"/>
              <a:t>6/9/2025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C7BB71D-3589-4332-A939-842D98DCB908}" type="slidenum">
              <a:rPr lang="en-US" smtClean="0"/>
              <a:t>‹#›</a:t>
            </a:fld>
            <a:endParaRPr lang="en-US"/>
          </a:p>
        </p:txBody>
      </p:sp>
    </p:spTree>
    <p:extLst>
      <p:ext uri="{BB962C8B-B14F-4D97-AF65-F5344CB8AC3E}">
        <p14:creationId xmlns:p14="http://schemas.microsoft.com/office/powerpoint/2010/main" val="1092698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617060B-33DF-4EA3-A9E4-4ED4DA3A6FFA}" type="datetimeFigureOut">
              <a:rPr lang="en-US" smtClean="0"/>
              <a:t>6/9/2025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C7BB71D-3589-4332-A939-842D98DCB908}" type="slidenum">
              <a:rPr lang="en-US" smtClean="0"/>
              <a:t>‹#›</a:t>
            </a:fld>
            <a:endParaRPr lang="en-US"/>
          </a:p>
        </p:txBody>
      </p:sp>
    </p:spTree>
    <p:extLst>
      <p:ext uri="{BB962C8B-B14F-4D97-AF65-F5344CB8AC3E}">
        <p14:creationId xmlns:p14="http://schemas.microsoft.com/office/powerpoint/2010/main" val="18528792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617060B-33DF-4EA3-A9E4-4ED4DA3A6FFA}" type="datetimeFigureOut">
              <a:rPr lang="en-US" smtClean="0"/>
              <a:t>6/9/2025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C7BB71D-3589-4332-A939-842D98DCB908}" type="slidenum">
              <a:rPr lang="en-US" smtClean="0"/>
              <a:t>‹#›</a:t>
            </a:fld>
            <a:endParaRPr lang="en-US"/>
          </a:p>
        </p:txBody>
      </p:sp>
    </p:spTree>
    <p:extLst>
      <p:ext uri="{BB962C8B-B14F-4D97-AF65-F5344CB8AC3E}">
        <p14:creationId xmlns:p14="http://schemas.microsoft.com/office/powerpoint/2010/main" val="13946732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617060B-33DF-4EA3-A9E4-4ED4DA3A6FFA}" type="datetimeFigureOut">
              <a:rPr lang="en-US" smtClean="0"/>
              <a:t>6/9/2025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7BB71D-3589-4332-A939-842D98DCB908}" type="slidenum">
              <a:rPr lang="en-US" smtClean="0"/>
              <a:t>‹#›</a:t>
            </a:fld>
            <a:endParaRPr lang="en-US"/>
          </a:p>
        </p:txBody>
      </p:sp>
    </p:spTree>
    <p:extLst>
      <p:ext uri="{BB962C8B-B14F-4D97-AF65-F5344CB8AC3E}">
        <p14:creationId xmlns:p14="http://schemas.microsoft.com/office/powerpoint/2010/main" val="20117052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617060B-33DF-4EA3-A9E4-4ED4DA3A6FFA}" type="datetimeFigureOut">
              <a:rPr lang="en-US" smtClean="0"/>
              <a:t>6/9/2025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C7BB71D-3589-4332-A939-842D98DCB908}" type="slidenum">
              <a:rPr lang="en-US" smtClean="0"/>
              <a:t>‹#›</a:t>
            </a:fld>
            <a:endParaRPr lang="en-US"/>
          </a:p>
        </p:txBody>
      </p:sp>
    </p:spTree>
    <p:extLst>
      <p:ext uri="{BB962C8B-B14F-4D97-AF65-F5344CB8AC3E}">
        <p14:creationId xmlns:p14="http://schemas.microsoft.com/office/powerpoint/2010/main" val="1620556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8617060B-33DF-4EA3-A9E4-4ED4DA3A6FFA}" type="datetimeFigureOut">
              <a:rPr lang="en-US" smtClean="0"/>
              <a:t>6/9/2025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0C7BB71D-3589-4332-A939-842D98DCB908}" type="slidenum">
              <a:rPr lang="en-US" smtClean="0"/>
              <a:t>‹#›</a:t>
            </a:fld>
            <a:endParaRPr lang="en-US"/>
          </a:p>
        </p:txBody>
      </p:sp>
    </p:spTree>
    <p:extLst>
      <p:ext uri="{BB962C8B-B14F-4D97-AF65-F5344CB8AC3E}">
        <p14:creationId xmlns:p14="http://schemas.microsoft.com/office/powerpoint/2010/main" val="175800496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3E7F56-C853-E9D5-C2A9-D5EB5EE45676}"/>
              </a:ext>
            </a:extLst>
          </p:cNvPr>
          <p:cNvSpPr>
            <a:spLocks noGrp="1"/>
          </p:cNvSpPr>
          <p:nvPr>
            <p:ph type="ctrTitle"/>
          </p:nvPr>
        </p:nvSpPr>
        <p:spPr>
          <a:xfrm>
            <a:off x="1314824" y="735106"/>
            <a:ext cx="10053763" cy="2928470"/>
          </a:xfrm>
        </p:spPr>
        <p:txBody>
          <a:bodyPr anchor="b">
            <a:normAutofit/>
          </a:bodyPr>
          <a:lstStyle/>
          <a:p>
            <a:pPr algn="l"/>
            <a:r>
              <a:rPr lang="en-US" sz="4800" dirty="0">
                <a:solidFill>
                  <a:srgbClr val="FFFFFF"/>
                </a:solidFill>
              </a:rPr>
              <a:t>Nor Cal Continuum of Care:</a:t>
            </a:r>
            <a:br>
              <a:rPr lang="en-US" sz="4800" dirty="0">
                <a:solidFill>
                  <a:srgbClr val="FFFFFF"/>
                </a:solidFill>
              </a:rPr>
            </a:br>
            <a:r>
              <a:rPr lang="en-US" sz="4800" dirty="0">
                <a:solidFill>
                  <a:srgbClr val="FFFFFF"/>
                </a:solidFill>
              </a:rPr>
              <a:t>Homeless Housing Assistance and Prevention Program Round 6 (HHAP 6)</a:t>
            </a:r>
          </a:p>
        </p:txBody>
      </p:sp>
      <p:sp>
        <p:nvSpPr>
          <p:cNvPr id="3" name="Subtitle 2">
            <a:extLst>
              <a:ext uri="{FF2B5EF4-FFF2-40B4-BE49-F238E27FC236}">
                <a16:creationId xmlns:a16="http://schemas.microsoft.com/office/drawing/2014/main" id="{D1B5FD94-C9D2-3B29-7490-6AD56A3E6C43}"/>
              </a:ext>
            </a:extLst>
          </p:cNvPr>
          <p:cNvSpPr>
            <a:spLocks noGrp="1"/>
          </p:cNvSpPr>
          <p:nvPr>
            <p:ph type="subTitle" idx="1"/>
          </p:nvPr>
        </p:nvSpPr>
        <p:spPr>
          <a:xfrm>
            <a:off x="1350682" y="4870824"/>
            <a:ext cx="10005951" cy="1458258"/>
          </a:xfrm>
        </p:spPr>
        <p:txBody>
          <a:bodyPr anchor="ctr">
            <a:normAutofit fontScale="92500" lnSpcReduction="10000"/>
          </a:bodyPr>
          <a:lstStyle/>
          <a:p>
            <a:pPr algn="l"/>
            <a:r>
              <a:rPr lang="en-US" sz="3600" dirty="0"/>
              <a:t>Public Meeting #2: CoC Advisory Boards of Del Norte, Siskiyou, Modoc, Lassen, Plumas and Sierra Counties</a:t>
            </a:r>
          </a:p>
          <a:p>
            <a:pPr algn="l"/>
            <a:r>
              <a:rPr lang="en-US" sz="3600" dirty="0"/>
              <a:t>June 11, 2025</a:t>
            </a:r>
          </a:p>
        </p:txBody>
      </p:sp>
    </p:spTree>
    <p:extLst>
      <p:ext uri="{BB962C8B-B14F-4D97-AF65-F5344CB8AC3E}">
        <p14:creationId xmlns:p14="http://schemas.microsoft.com/office/powerpoint/2010/main" val="1334317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F4E5E05-F1E2-55B9-47C7-7830469671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BF898C-A427-83CB-D76D-B10CDA27AC4F}"/>
              </a:ext>
            </a:extLst>
          </p:cNvPr>
          <p:cNvSpPr>
            <a:spLocks noGrp="1"/>
          </p:cNvSpPr>
          <p:nvPr>
            <p:ph type="title"/>
          </p:nvPr>
        </p:nvSpPr>
        <p:spPr>
          <a:xfrm>
            <a:off x="359230" y="1110344"/>
            <a:ext cx="3342514" cy="3603170"/>
          </a:xfrm>
        </p:spPr>
        <p:txBody>
          <a:bodyPr anchor="b">
            <a:normAutofit fontScale="90000"/>
          </a:bodyPr>
          <a:lstStyle/>
          <a:p>
            <a:pPr algn="r"/>
            <a:r>
              <a:rPr lang="en-US" sz="4000" dirty="0">
                <a:solidFill>
                  <a:srgbClr val="FFFFFF"/>
                </a:solidFill>
              </a:rPr>
              <a:t>SPM 2: Number of People Accessing Services Who Are Experiencing First Time Homelessness *</a:t>
            </a:r>
            <a:r>
              <a:rPr lang="en-US" sz="2000" dirty="0">
                <a:solidFill>
                  <a:srgbClr val="FFFFFF"/>
                </a:solidFill>
              </a:rPr>
              <a:t>Plan must include a Key Action for this SPM</a:t>
            </a:r>
          </a:p>
        </p:txBody>
      </p:sp>
      <p:graphicFrame>
        <p:nvGraphicFramePr>
          <p:cNvPr id="5" name="Content Placeholder 2">
            <a:extLst>
              <a:ext uri="{FF2B5EF4-FFF2-40B4-BE49-F238E27FC236}">
                <a16:creationId xmlns:a16="http://schemas.microsoft.com/office/drawing/2014/main" id="{CB48FD6B-8D4F-62EE-9E09-15C84FFC657A}"/>
              </a:ext>
            </a:extLst>
          </p:cNvPr>
          <p:cNvGraphicFramePr>
            <a:graphicFrameLocks noGrp="1"/>
          </p:cNvGraphicFramePr>
          <p:nvPr>
            <p:ph idx="1"/>
            <p:extLst>
              <p:ext uri="{D42A27DB-BD31-4B8C-83A1-F6EECF244321}">
                <p14:modId xmlns:p14="http://schemas.microsoft.com/office/powerpoint/2010/main" val="3093336337"/>
              </p:ext>
            </p:extLst>
          </p:nvPr>
        </p:nvGraphicFramePr>
        <p:xfrm>
          <a:off x="4418825" y="348223"/>
          <a:ext cx="7544575" cy="6161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43680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16F57FC0-1043-B8A7-D420-6B0A355BDD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58B334D-F02E-800D-88B2-FFEFC01F0337}"/>
              </a:ext>
            </a:extLst>
          </p:cNvPr>
          <p:cNvSpPr>
            <a:spLocks noGrp="1"/>
          </p:cNvSpPr>
          <p:nvPr>
            <p:ph type="title"/>
          </p:nvPr>
        </p:nvSpPr>
        <p:spPr>
          <a:xfrm>
            <a:off x="304800" y="2667001"/>
            <a:ext cx="3091543" cy="3624942"/>
          </a:xfrm>
        </p:spPr>
        <p:txBody>
          <a:bodyPr anchor="b">
            <a:normAutofit fontScale="90000"/>
          </a:bodyPr>
          <a:lstStyle/>
          <a:p>
            <a:pPr algn="r"/>
            <a:r>
              <a:rPr lang="en-US" sz="4000" dirty="0">
                <a:solidFill>
                  <a:srgbClr val="FFFFFF"/>
                </a:solidFill>
              </a:rPr>
              <a:t>SPM 2 Equity Actions from HHAP 5: </a:t>
            </a:r>
            <a:br>
              <a:rPr lang="en-US" sz="4000" dirty="0">
                <a:solidFill>
                  <a:srgbClr val="FFFFFF"/>
                </a:solidFill>
              </a:rPr>
            </a:br>
            <a:r>
              <a:rPr lang="en-US" sz="4000" dirty="0">
                <a:solidFill>
                  <a:srgbClr val="FFFFFF"/>
                </a:solidFill>
              </a:rPr>
              <a:t> </a:t>
            </a:r>
            <a:r>
              <a:rPr lang="en-US" sz="3100" dirty="0">
                <a:solidFill>
                  <a:srgbClr val="FFFFFF"/>
                </a:solidFill>
              </a:rPr>
              <a:t>“Racial and ethnic disparities among those accessing services who are experiencing homelessness for the first time”</a:t>
            </a:r>
            <a:br>
              <a:rPr lang="en-US" sz="3100" dirty="0">
                <a:solidFill>
                  <a:srgbClr val="FFFFFF"/>
                </a:solidFill>
              </a:rPr>
            </a:br>
            <a:br>
              <a:rPr lang="en-US" sz="3100" dirty="0">
                <a:solidFill>
                  <a:srgbClr val="FFFFFF"/>
                </a:solidFill>
              </a:rPr>
            </a:br>
            <a:endParaRPr lang="en-US" sz="3100" dirty="0">
              <a:solidFill>
                <a:srgbClr val="FF0000"/>
              </a:solidFill>
            </a:endParaRPr>
          </a:p>
        </p:txBody>
      </p:sp>
      <p:graphicFrame>
        <p:nvGraphicFramePr>
          <p:cNvPr id="5" name="Content Placeholder 2">
            <a:extLst>
              <a:ext uri="{FF2B5EF4-FFF2-40B4-BE49-F238E27FC236}">
                <a16:creationId xmlns:a16="http://schemas.microsoft.com/office/drawing/2014/main" id="{EE28EA27-BF06-2CCB-4EA2-D8F8CA74019B}"/>
              </a:ext>
            </a:extLst>
          </p:cNvPr>
          <p:cNvGraphicFramePr>
            <a:graphicFrameLocks noGrp="1"/>
          </p:cNvGraphicFramePr>
          <p:nvPr>
            <p:ph idx="1"/>
            <p:extLst>
              <p:ext uri="{D42A27DB-BD31-4B8C-83A1-F6EECF244321}">
                <p14:modId xmlns:p14="http://schemas.microsoft.com/office/powerpoint/2010/main" val="3450720819"/>
              </p:ext>
            </p:extLst>
          </p:nvPr>
        </p:nvGraphicFramePr>
        <p:xfrm>
          <a:off x="3744687" y="348223"/>
          <a:ext cx="8218714" cy="6161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527367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FC24B90-6C94-9CB5-0E9C-40046E1BB89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4969E7-9E58-970B-E746-74A33D3EA367}"/>
              </a:ext>
            </a:extLst>
          </p:cNvPr>
          <p:cNvSpPr>
            <a:spLocks noGrp="1"/>
          </p:cNvSpPr>
          <p:nvPr>
            <p:ph type="title"/>
          </p:nvPr>
        </p:nvSpPr>
        <p:spPr>
          <a:xfrm>
            <a:off x="359230" y="1110344"/>
            <a:ext cx="3342514" cy="3603170"/>
          </a:xfrm>
        </p:spPr>
        <p:txBody>
          <a:bodyPr anchor="b">
            <a:normAutofit fontScale="90000"/>
          </a:bodyPr>
          <a:lstStyle/>
          <a:p>
            <a:pPr algn="r"/>
            <a:r>
              <a:rPr lang="en-US" sz="4000" dirty="0">
                <a:solidFill>
                  <a:srgbClr val="FFFFFF"/>
                </a:solidFill>
              </a:rPr>
              <a:t>SPM 3: Number of People Exiting Homelessness into Permanent Housing</a:t>
            </a:r>
            <a:br>
              <a:rPr lang="en-US" sz="4000" dirty="0">
                <a:solidFill>
                  <a:srgbClr val="FFFFFF"/>
                </a:solidFill>
              </a:rPr>
            </a:br>
            <a:r>
              <a:rPr lang="en-US" sz="4000" dirty="0">
                <a:solidFill>
                  <a:srgbClr val="FFFFFF"/>
                </a:solidFill>
              </a:rPr>
              <a:t> </a:t>
            </a:r>
            <a:r>
              <a:rPr lang="en-US" sz="2000" dirty="0">
                <a:solidFill>
                  <a:srgbClr val="FFFFFF"/>
                </a:solidFill>
              </a:rPr>
              <a:t>*Plan must include a Key Action for this SPM</a:t>
            </a:r>
          </a:p>
        </p:txBody>
      </p:sp>
      <p:graphicFrame>
        <p:nvGraphicFramePr>
          <p:cNvPr id="5" name="Content Placeholder 2">
            <a:extLst>
              <a:ext uri="{FF2B5EF4-FFF2-40B4-BE49-F238E27FC236}">
                <a16:creationId xmlns:a16="http://schemas.microsoft.com/office/drawing/2014/main" id="{F4AE1C70-2219-5BD7-678A-65E304709498}"/>
              </a:ext>
            </a:extLst>
          </p:cNvPr>
          <p:cNvGraphicFramePr>
            <a:graphicFrameLocks noGrp="1"/>
          </p:cNvGraphicFramePr>
          <p:nvPr>
            <p:ph idx="1"/>
            <p:extLst>
              <p:ext uri="{D42A27DB-BD31-4B8C-83A1-F6EECF244321}">
                <p14:modId xmlns:p14="http://schemas.microsoft.com/office/powerpoint/2010/main" val="2251592743"/>
              </p:ext>
            </p:extLst>
          </p:nvPr>
        </p:nvGraphicFramePr>
        <p:xfrm>
          <a:off x="4418825" y="348223"/>
          <a:ext cx="7544575" cy="6161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919529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D33BFF69-8509-F7D9-9582-84B6FFCBD3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6808CF9-8F4D-9EA0-9268-21F4ADAFF802}"/>
              </a:ext>
            </a:extLst>
          </p:cNvPr>
          <p:cNvSpPr>
            <a:spLocks noGrp="1"/>
          </p:cNvSpPr>
          <p:nvPr>
            <p:ph type="title"/>
          </p:nvPr>
        </p:nvSpPr>
        <p:spPr>
          <a:xfrm>
            <a:off x="228600" y="1110344"/>
            <a:ext cx="3091543" cy="3624942"/>
          </a:xfrm>
        </p:spPr>
        <p:txBody>
          <a:bodyPr anchor="b">
            <a:normAutofit fontScale="90000"/>
          </a:bodyPr>
          <a:lstStyle/>
          <a:p>
            <a:pPr algn="r"/>
            <a:r>
              <a:rPr lang="en-US" sz="4000" dirty="0">
                <a:solidFill>
                  <a:srgbClr val="FFFFFF"/>
                </a:solidFill>
              </a:rPr>
              <a:t>SPM 3 Equity Actions from HHAP 5:  </a:t>
            </a:r>
            <a:br>
              <a:rPr lang="en-US" sz="4000" dirty="0">
                <a:solidFill>
                  <a:srgbClr val="FFFFFF"/>
                </a:solidFill>
              </a:rPr>
            </a:br>
            <a:r>
              <a:rPr lang="en-US" sz="3100" dirty="0">
                <a:solidFill>
                  <a:srgbClr val="FFFFFF"/>
                </a:solidFill>
              </a:rPr>
              <a:t>“Racial and ethnic disparities among those exiting homelessness into permanent housing”</a:t>
            </a:r>
            <a:br>
              <a:rPr lang="en-US" sz="3100" dirty="0">
                <a:solidFill>
                  <a:srgbClr val="FFFFFF"/>
                </a:solidFill>
              </a:rPr>
            </a:br>
            <a:br>
              <a:rPr lang="en-US" sz="3100" dirty="0">
                <a:solidFill>
                  <a:srgbClr val="FFFFFF"/>
                </a:solidFill>
              </a:rPr>
            </a:br>
            <a:endParaRPr lang="en-US" sz="3100" dirty="0">
              <a:solidFill>
                <a:srgbClr val="FF0000"/>
              </a:solidFill>
            </a:endParaRPr>
          </a:p>
        </p:txBody>
      </p:sp>
      <p:graphicFrame>
        <p:nvGraphicFramePr>
          <p:cNvPr id="5" name="Content Placeholder 2">
            <a:extLst>
              <a:ext uri="{FF2B5EF4-FFF2-40B4-BE49-F238E27FC236}">
                <a16:creationId xmlns:a16="http://schemas.microsoft.com/office/drawing/2014/main" id="{26EA058A-CD10-FE22-83E5-BAB2F2DC34E5}"/>
              </a:ext>
            </a:extLst>
          </p:cNvPr>
          <p:cNvGraphicFramePr>
            <a:graphicFrameLocks noGrp="1"/>
          </p:cNvGraphicFramePr>
          <p:nvPr>
            <p:ph idx="1"/>
            <p:extLst>
              <p:ext uri="{D42A27DB-BD31-4B8C-83A1-F6EECF244321}">
                <p14:modId xmlns:p14="http://schemas.microsoft.com/office/powerpoint/2010/main" val="1790767109"/>
              </p:ext>
            </p:extLst>
          </p:nvPr>
        </p:nvGraphicFramePr>
        <p:xfrm>
          <a:off x="4418825" y="348223"/>
          <a:ext cx="7544575" cy="6161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00222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B0F240F-D869-020F-19F1-8FF74D770F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5B42F2-C7FB-F6EB-1A5C-C71253BA40F1}"/>
              </a:ext>
            </a:extLst>
          </p:cNvPr>
          <p:cNvSpPr>
            <a:spLocks noGrp="1"/>
          </p:cNvSpPr>
          <p:nvPr>
            <p:ph type="title"/>
          </p:nvPr>
        </p:nvSpPr>
        <p:spPr>
          <a:xfrm>
            <a:off x="359230" y="1110344"/>
            <a:ext cx="3342514" cy="3603170"/>
          </a:xfrm>
        </p:spPr>
        <p:txBody>
          <a:bodyPr anchor="b">
            <a:normAutofit fontScale="90000"/>
          </a:bodyPr>
          <a:lstStyle/>
          <a:p>
            <a:pPr algn="r"/>
            <a:r>
              <a:rPr lang="en-US" sz="4000" dirty="0">
                <a:solidFill>
                  <a:srgbClr val="FFFFFF"/>
                </a:solidFill>
              </a:rPr>
              <a:t>SPM 4: Average Lenth of time People Experience Homelessness While Accessing Services</a:t>
            </a:r>
          </a:p>
        </p:txBody>
      </p:sp>
      <p:graphicFrame>
        <p:nvGraphicFramePr>
          <p:cNvPr id="5" name="Content Placeholder 2">
            <a:extLst>
              <a:ext uri="{FF2B5EF4-FFF2-40B4-BE49-F238E27FC236}">
                <a16:creationId xmlns:a16="http://schemas.microsoft.com/office/drawing/2014/main" id="{6F6D0DD6-C5E8-F380-6CF9-C52B028B9D1B}"/>
              </a:ext>
            </a:extLst>
          </p:cNvPr>
          <p:cNvGraphicFramePr>
            <a:graphicFrameLocks noGrp="1"/>
          </p:cNvGraphicFramePr>
          <p:nvPr>
            <p:ph idx="1"/>
            <p:extLst>
              <p:ext uri="{D42A27DB-BD31-4B8C-83A1-F6EECF244321}">
                <p14:modId xmlns:p14="http://schemas.microsoft.com/office/powerpoint/2010/main" val="251782293"/>
              </p:ext>
            </p:extLst>
          </p:nvPr>
        </p:nvGraphicFramePr>
        <p:xfrm>
          <a:off x="4418825" y="348223"/>
          <a:ext cx="7544575" cy="6161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50794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5DA794D-2959-9F72-76D3-0AC53587D8F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2629147-DC6B-5C59-4A06-81BD58612AE0}"/>
              </a:ext>
            </a:extLst>
          </p:cNvPr>
          <p:cNvSpPr>
            <a:spLocks noGrp="1"/>
          </p:cNvSpPr>
          <p:nvPr>
            <p:ph type="title"/>
          </p:nvPr>
        </p:nvSpPr>
        <p:spPr>
          <a:xfrm>
            <a:off x="228600" y="2253344"/>
            <a:ext cx="3091543" cy="3624942"/>
          </a:xfrm>
        </p:spPr>
        <p:txBody>
          <a:bodyPr anchor="b">
            <a:normAutofit fontScale="90000"/>
          </a:bodyPr>
          <a:lstStyle/>
          <a:p>
            <a:pPr algn="r"/>
            <a:r>
              <a:rPr lang="en-US" sz="4000" dirty="0">
                <a:solidFill>
                  <a:srgbClr val="FFFFFF"/>
                </a:solidFill>
              </a:rPr>
              <a:t>SPM 4 Equity Actions from HHAP 5:  </a:t>
            </a:r>
            <a:r>
              <a:rPr lang="en-US" sz="3100" dirty="0">
                <a:solidFill>
                  <a:srgbClr val="FFFFFF"/>
                </a:solidFill>
              </a:rPr>
              <a:t>“Racial and ethnic disparities in the average length of time people experienced homelessness while accessing services” </a:t>
            </a:r>
            <a:br>
              <a:rPr lang="en-US" sz="3100" dirty="0">
                <a:solidFill>
                  <a:srgbClr val="FFFFFF"/>
                </a:solidFill>
              </a:rPr>
            </a:br>
            <a:br>
              <a:rPr lang="en-US" sz="3100" dirty="0">
                <a:solidFill>
                  <a:srgbClr val="FFFFFF"/>
                </a:solidFill>
              </a:rPr>
            </a:br>
            <a:endParaRPr lang="en-US" sz="3100" dirty="0">
              <a:solidFill>
                <a:srgbClr val="FF0000"/>
              </a:solidFill>
            </a:endParaRPr>
          </a:p>
        </p:txBody>
      </p:sp>
      <p:graphicFrame>
        <p:nvGraphicFramePr>
          <p:cNvPr id="5" name="Content Placeholder 2">
            <a:extLst>
              <a:ext uri="{FF2B5EF4-FFF2-40B4-BE49-F238E27FC236}">
                <a16:creationId xmlns:a16="http://schemas.microsoft.com/office/drawing/2014/main" id="{1E863B6A-F3DA-8F95-0683-0E565184E434}"/>
              </a:ext>
            </a:extLst>
          </p:cNvPr>
          <p:cNvGraphicFramePr>
            <a:graphicFrameLocks noGrp="1"/>
          </p:cNvGraphicFramePr>
          <p:nvPr>
            <p:ph idx="1"/>
            <p:extLst>
              <p:ext uri="{D42A27DB-BD31-4B8C-83A1-F6EECF244321}">
                <p14:modId xmlns:p14="http://schemas.microsoft.com/office/powerpoint/2010/main" val="1829207211"/>
              </p:ext>
            </p:extLst>
          </p:nvPr>
        </p:nvGraphicFramePr>
        <p:xfrm>
          <a:off x="4418825" y="348223"/>
          <a:ext cx="7544575" cy="6161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48220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5BB6D69-C755-2020-39A5-5AA3318342B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D03AA5-5A41-63DC-C14C-18830AAB9F5B}"/>
              </a:ext>
            </a:extLst>
          </p:cNvPr>
          <p:cNvSpPr>
            <a:spLocks noGrp="1"/>
          </p:cNvSpPr>
          <p:nvPr>
            <p:ph type="title"/>
          </p:nvPr>
        </p:nvSpPr>
        <p:spPr>
          <a:xfrm>
            <a:off x="359230" y="1110344"/>
            <a:ext cx="3342514" cy="3603170"/>
          </a:xfrm>
        </p:spPr>
        <p:txBody>
          <a:bodyPr anchor="b">
            <a:normAutofit fontScale="90000"/>
          </a:bodyPr>
          <a:lstStyle/>
          <a:p>
            <a:pPr algn="r"/>
            <a:r>
              <a:rPr lang="en-US" sz="4000" dirty="0">
                <a:solidFill>
                  <a:srgbClr val="FFFFFF"/>
                </a:solidFill>
              </a:rPr>
              <a:t>SPM 5: Percent of People Who Return to Homelessness Within 6 Months from Placement in Permanent Housing</a:t>
            </a:r>
          </a:p>
        </p:txBody>
      </p:sp>
      <p:graphicFrame>
        <p:nvGraphicFramePr>
          <p:cNvPr id="5" name="Content Placeholder 2">
            <a:extLst>
              <a:ext uri="{FF2B5EF4-FFF2-40B4-BE49-F238E27FC236}">
                <a16:creationId xmlns:a16="http://schemas.microsoft.com/office/drawing/2014/main" id="{70A21B8F-F3E4-05B4-CF4C-D8C711853CDC}"/>
              </a:ext>
            </a:extLst>
          </p:cNvPr>
          <p:cNvGraphicFramePr>
            <a:graphicFrameLocks noGrp="1"/>
          </p:cNvGraphicFramePr>
          <p:nvPr>
            <p:ph idx="1"/>
            <p:extLst>
              <p:ext uri="{D42A27DB-BD31-4B8C-83A1-F6EECF244321}">
                <p14:modId xmlns:p14="http://schemas.microsoft.com/office/powerpoint/2010/main" val="2123354717"/>
              </p:ext>
            </p:extLst>
          </p:nvPr>
        </p:nvGraphicFramePr>
        <p:xfrm>
          <a:off x="4418825" y="348223"/>
          <a:ext cx="7544575" cy="6161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839914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7B51197-321D-177F-6884-00248F2073F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EFA209E-6049-3109-F6ED-866BC1EDA4EB}"/>
              </a:ext>
            </a:extLst>
          </p:cNvPr>
          <p:cNvSpPr>
            <a:spLocks noGrp="1"/>
          </p:cNvSpPr>
          <p:nvPr>
            <p:ph type="title"/>
          </p:nvPr>
        </p:nvSpPr>
        <p:spPr>
          <a:xfrm>
            <a:off x="587829" y="4724521"/>
            <a:ext cx="3396342" cy="3004336"/>
          </a:xfrm>
        </p:spPr>
        <p:txBody>
          <a:bodyPr anchor="b">
            <a:normAutofit fontScale="90000"/>
          </a:bodyPr>
          <a:lstStyle/>
          <a:p>
            <a:pPr algn="r">
              <a:lnSpc>
                <a:spcPct val="100000"/>
              </a:lnSpc>
            </a:pPr>
            <a:r>
              <a:rPr lang="en-US" sz="4000" dirty="0">
                <a:solidFill>
                  <a:srgbClr val="FFFFFF"/>
                </a:solidFill>
              </a:rPr>
              <a:t>SPM 5 Equity Actions from HHAP 5:  </a:t>
            </a:r>
            <a:r>
              <a:rPr lang="en-US" sz="3100" dirty="0">
                <a:solidFill>
                  <a:srgbClr val="FFFFFF"/>
                </a:solidFill>
              </a:rPr>
              <a:t>“Racial and ethnic disparities in the percent of people who return to homelessness within 6 months of placement in permanent housing”</a:t>
            </a:r>
            <a:br>
              <a:rPr lang="en-US" sz="3100" dirty="0">
                <a:solidFill>
                  <a:srgbClr val="FFFFFF"/>
                </a:solidFill>
              </a:rPr>
            </a:br>
            <a:r>
              <a:rPr lang="en-US" sz="1800" dirty="0">
                <a:solidFill>
                  <a:srgbClr val="FFFFFF"/>
                </a:solidFill>
              </a:rPr>
              <a:t>Note: data showed this is disproportionately high for Black or African American participants—23%</a:t>
            </a:r>
            <a:br>
              <a:rPr lang="en-US" sz="3100" dirty="0">
                <a:solidFill>
                  <a:srgbClr val="FFFFFF"/>
                </a:solidFill>
              </a:rPr>
            </a:br>
            <a:br>
              <a:rPr lang="en-US" sz="3100" dirty="0">
                <a:solidFill>
                  <a:srgbClr val="FFFFFF"/>
                </a:solidFill>
              </a:rPr>
            </a:br>
            <a:br>
              <a:rPr lang="en-US" sz="3100" dirty="0">
                <a:solidFill>
                  <a:srgbClr val="FFFFFF"/>
                </a:solidFill>
              </a:rPr>
            </a:br>
            <a:br>
              <a:rPr lang="en-US" sz="3100" dirty="0">
                <a:solidFill>
                  <a:srgbClr val="FFFFFF"/>
                </a:solidFill>
              </a:rPr>
            </a:br>
            <a:endParaRPr lang="en-US" sz="3100" dirty="0">
              <a:solidFill>
                <a:srgbClr val="FF0000"/>
              </a:solidFill>
            </a:endParaRPr>
          </a:p>
        </p:txBody>
      </p:sp>
      <p:graphicFrame>
        <p:nvGraphicFramePr>
          <p:cNvPr id="5" name="Content Placeholder 2">
            <a:extLst>
              <a:ext uri="{FF2B5EF4-FFF2-40B4-BE49-F238E27FC236}">
                <a16:creationId xmlns:a16="http://schemas.microsoft.com/office/drawing/2014/main" id="{3B2AB7A4-253A-2B17-059D-A79D42CBD727}"/>
              </a:ext>
            </a:extLst>
          </p:cNvPr>
          <p:cNvGraphicFramePr>
            <a:graphicFrameLocks noGrp="1"/>
          </p:cNvGraphicFramePr>
          <p:nvPr>
            <p:ph idx="1"/>
            <p:extLst>
              <p:ext uri="{D42A27DB-BD31-4B8C-83A1-F6EECF244321}">
                <p14:modId xmlns:p14="http://schemas.microsoft.com/office/powerpoint/2010/main" val="2773374165"/>
              </p:ext>
            </p:extLst>
          </p:nvPr>
        </p:nvGraphicFramePr>
        <p:xfrm>
          <a:off x="4418825" y="348223"/>
          <a:ext cx="7544575" cy="6161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64525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CE6320E-369C-72DC-1A88-8905D5692DA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9F268CD-55A7-8696-2B62-586F1446B05C}"/>
              </a:ext>
            </a:extLst>
          </p:cNvPr>
          <p:cNvSpPr>
            <a:spLocks noGrp="1"/>
          </p:cNvSpPr>
          <p:nvPr>
            <p:ph type="title"/>
          </p:nvPr>
        </p:nvSpPr>
        <p:spPr>
          <a:xfrm>
            <a:off x="359230" y="1741715"/>
            <a:ext cx="3342514" cy="3603170"/>
          </a:xfrm>
        </p:spPr>
        <p:txBody>
          <a:bodyPr anchor="b">
            <a:normAutofit fontScale="90000"/>
          </a:bodyPr>
          <a:lstStyle/>
          <a:p>
            <a:pPr algn="r"/>
            <a:r>
              <a:rPr lang="en-US" sz="4000" dirty="0">
                <a:solidFill>
                  <a:srgbClr val="FFFFFF"/>
                </a:solidFill>
              </a:rPr>
              <a:t>SPM 6: Number of People with Successful Placements from Street Outreach Projects</a:t>
            </a:r>
            <a:br>
              <a:rPr lang="en-US" sz="1800" dirty="0">
                <a:solidFill>
                  <a:srgbClr val="FFFFFF"/>
                </a:solidFill>
              </a:rPr>
            </a:br>
            <a:endParaRPr lang="en-US" sz="4000" dirty="0">
              <a:solidFill>
                <a:srgbClr val="FFFFFF"/>
              </a:solidFill>
            </a:endParaRPr>
          </a:p>
        </p:txBody>
      </p:sp>
      <p:graphicFrame>
        <p:nvGraphicFramePr>
          <p:cNvPr id="5" name="Content Placeholder 2">
            <a:extLst>
              <a:ext uri="{FF2B5EF4-FFF2-40B4-BE49-F238E27FC236}">
                <a16:creationId xmlns:a16="http://schemas.microsoft.com/office/drawing/2014/main" id="{5407084F-5E2E-E888-87E2-11C476D0B9D4}"/>
              </a:ext>
            </a:extLst>
          </p:cNvPr>
          <p:cNvGraphicFramePr>
            <a:graphicFrameLocks noGrp="1"/>
          </p:cNvGraphicFramePr>
          <p:nvPr>
            <p:ph idx="1"/>
            <p:extLst>
              <p:ext uri="{D42A27DB-BD31-4B8C-83A1-F6EECF244321}">
                <p14:modId xmlns:p14="http://schemas.microsoft.com/office/powerpoint/2010/main" val="3901752723"/>
              </p:ext>
            </p:extLst>
          </p:nvPr>
        </p:nvGraphicFramePr>
        <p:xfrm>
          <a:off x="4418825" y="348223"/>
          <a:ext cx="7544575" cy="6161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61969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464A2103-B499-A658-7850-B84C0E8CC3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63171F9-0C36-0B3F-983F-3E0F110A999A}"/>
              </a:ext>
            </a:extLst>
          </p:cNvPr>
          <p:cNvSpPr>
            <a:spLocks noGrp="1"/>
          </p:cNvSpPr>
          <p:nvPr>
            <p:ph type="title"/>
          </p:nvPr>
        </p:nvSpPr>
        <p:spPr>
          <a:xfrm>
            <a:off x="489858" y="5007609"/>
            <a:ext cx="3396342" cy="3004336"/>
          </a:xfrm>
        </p:spPr>
        <p:txBody>
          <a:bodyPr anchor="b">
            <a:normAutofit fontScale="90000"/>
          </a:bodyPr>
          <a:lstStyle/>
          <a:p>
            <a:pPr algn="r">
              <a:lnSpc>
                <a:spcPct val="100000"/>
              </a:lnSpc>
            </a:pPr>
            <a:r>
              <a:rPr lang="en-US" sz="4000" dirty="0">
                <a:solidFill>
                  <a:srgbClr val="FFFFFF"/>
                </a:solidFill>
              </a:rPr>
              <a:t>SPM 6 Equity Actions from HHAP 5:  </a:t>
            </a:r>
            <a:r>
              <a:rPr lang="en-US" sz="3100" dirty="0">
                <a:solidFill>
                  <a:srgbClr val="FFFFFF"/>
                </a:solidFill>
              </a:rPr>
              <a:t>“Racial and ethnic disparities in the number of people with successful placements from street outreach projects”</a:t>
            </a:r>
            <a:br>
              <a:rPr lang="en-US" sz="3100" dirty="0">
                <a:solidFill>
                  <a:srgbClr val="FFFFFF"/>
                </a:solidFill>
              </a:rPr>
            </a:br>
            <a:r>
              <a:rPr lang="en-US" sz="1800" dirty="0">
                <a:solidFill>
                  <a:srgbClr val="FFFFFF"/>
                </a:solidFill>
              </a:rPr>
              <a:t>Note: Note: There was no data available for this SPM in terms of equity, but it was assumed there is a disproportionate impact among Native Americans and Black/African Americans </a:t>
            </a:r>
            <a:br>
              <a:rPr lang="en-US" sz="3100" dirty="0">
                <a:solidFill>
                  <a:srgbClr val="FFFFFF"/>
                </a:solidFill>
              </a:rPr>
            </a:br>
            <a:br>
              <a:rPr lang="en-US" sz="3100" dirty="0">
                <a:solidFill>
                  <a:srgbClr val="FFFFFF"/>
                </a:solidFill>
              </a:rPr>
            </a:br>
            <a:br>
              <a:rPr lang="en-US" sz="3100" dirty="0">
                <a:solidFill>
                  <a:srgbClr val="FFFFFF"/>
                </a:solidFill>
              </a:rPr>
            </a:br>
            <a:br>
              <a:rPr lang="en-US" sz="3100" dirty="0">
                <a:solidFill>
                  <a:srgbClr val="FFFFFF"/>
                </a:solidFill>
              </a:rPr>
            </a:br>
            <a:endParaRPr lang="en-US" sz="3100" dirty="0">
              <a:solidFill>
                <a:srgbClr val="FF0000"/>
              </a:solidFill>
            </a:endParaRPr>
          </a:p>
        </p:txBody>
      </p:sp>
      <p:graphicFrame>
        <p:nvGraphicFramePr>
          <p:cNvPr id="5" name="Content Placeholder 2">
            <a:extLst>
              <a:ext uri="{FF2B5EF4-FFF2-40B4-BE49-F238E27FC236}">
                <a16:creationId xmlns:a16="http://schemas.microsoft.com/office/drawing/2014/main" id="{A5A58A41-BECF-1F5D-D1ED-F66AA0EC8EFF}"/>
              </a:ext>
            </a:extLst>
          </p:cNvPr>
          <p:cNvGraphicFramePr>
            <a:graphicFrameLocks noGrp="1"/>
          </p:cNvGraphicFramePr>
          <p:nvPr>
            <p:ph idx="1"/>
            <p:extLst>
              <p:ext uri="{D42A27DB-BD31-4B8C-83A1-F6EECF244321}">
                <p14:modId xmlns:p14="http://schemas.microsoft.com/office/powerpoint/2010/main" val="1032048122"/>
              </p:ext>
            </p:extLst>
          </p:nvPr>
        </p:nvGraphicFramePr>
        <p:xfrm>
          <a:off x="4418825" y="348223"/>
          <a:ext cx="7544575" cy="6161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7136662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F088A-7935-53ED-1CD7-81CFB5EAD301}"/>
              </a:ext>
            </a:extLst>
          </p:cNvPr>
          <p:cNvSpPr>
            <a:spLocks noGrp="1"/>
          </p:cNvSpPr>
          <p:nvPr>
            <p:ph type="title"/>
          </p:nvPr>
        </p:nvSpPr>
        <p:spPr>
          <a:xfrm>
            <a:off x="304801" y="348223"/>
            <a:ext cx="3342514" cy="3603170"/>
          </a:xfrm>
        </p:spPr>
        <p:txBody>
          <a:bodyPr anchor="b">
            <a:normAutofit/>
          </a:bodyPr>
          <a:lstStyle/>
          <a:p>
            <a:pPr algn="r"/>
            <a:r>
              <a:rPr lang="en-US" sz="4000" dirty="0">
                <a:solidFill>
                  <a:srgbClr val="FFFFFF"/>
                </a:solidFill>
              </a:rPr>
              <a:t>HHAP 6 Key Components</a:t>
            </a:r>
          </a:p>
        </p:txBody>
      </p:sp>
      <p:graphicFrame>
        <p:nvGraphicFramePr>
          <p:cNvPr id="5" name="Content Placeholder 2">
            <a:extLst>
              <a:ext uri="{FF2B5EF4-FFF2-40B4-BE49-F238E27FC236}">
                <a16:creationId xmlns:a16="http://schemas.microsoft.com/office/drawing/2014/main" id="{45DCBADF-AE26-EAD0-B140-0B68E0FE4B89}"/>
              </a:ext>
            </a:extLst>
          </p:cNvPr>
          <p:cNvGraphicFramePr>
            <a:graphicFrameLocks noGrp="1"/>
          </p:cNvGraphicFramePr>
          <p:nvPr>
            <p:ph idx="1"/>
            <p:extLst>
              <p:ext uri="{D42A27DB-BD31-4B8C-83A1-F6EECF244321}">
                <p14:modId xmlns:p14="http://schemas.microsoft.com/office/powerpoint/2010/main" val="3990720473"/>
              </p:ext>
            </p:extLst>
          </p:nvPr>
        </p:nvGraphicFramePr>
        <p:xfrm>
          <a:off x="4418825" y="348223"/>
          <a:ext cx="7544575" cy="6161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9448185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4088BB-84AB-316E-DFF9-BC90D3DD9C96}"/>
              </a:ext>
            </a:extLst>
          </p:cNvPr>
          <p:cNvSpPr>
            <a:spLocks noGrp="1"/>
          </p:cNvSpPr>
          <p:nvPr>
            <p:ph type="title"/>
          </p:nvPr>
        </p:nvSpPr>
        <p:spPr/>
        <p:txBody>
          <a:bodyPr/>
          <a:lstStyle/>
          <a:p>
            <a:r>
              <a:rPr lang="en-US" dirty="0"/>
              <a:t>Any New Key Actions Needed not Covered by HHAP 5 Plan?  </a:t>
            </a:r>
          </a:p>
        </p:txBody>
      </p:sp>
      <p:sp>
        <p:nvSpPr>
          <p:cNvPr id="4" name="Content Placeholder 3">
            <a:extLst>
              <a:ext uri="{FF2B5EF4-FFF2-40B4-BE49-F238E27FC236}">
                <a16:creationId xmlns:a16="http://schemas.microsoft.com/office/drawing/2014/main" id="{03B8E64F-CA00-FD00-D151-8133D3E99F00}"/>
              </a:ext>
            </a:extLst>
          </p:cNvPr>
          <p:cNvSpPr>
            <a:spLocks noGrp="1"/>
          </p:cNvSpPr>
          <p:nvPr>
            <p:ph sz="half" idx="2"/>
          </p:nvPr>
        </p:nvSpPr>
        <p:spPr>
          <a:xfrm>
            <a:off x="435430" y="1690688"/>
            <a:ext cx="5562146" cy="4802185"/>
          </a:xfrm>
        </p:spPr>
        <p:txBody>
          <a:bodyPr>
            <a:normAutofit/>
          </a:bodyPr>
          <a:lstStyle/>
          <a:p>
            <a:pPr marL="0" indent="0">
              <a:buNone/>
            </a:pPr>
            <a:endParaRPr lang="en-US" dirty="0"/>
          </a:p>
          <a:p>
            <a:endParaRPr lang="en-US" dirty="0"/>
          </a:p>
        </p:txBody>
      </p:sp>
      <p:sp>
        <p:nvSpPr>
          <p:cNvPr id="6" name="Content Placeholder 5">
            <a:extLst>
              <a:ext uri="{FF2B5EF4-FFF2-40B4-BE49-F238E27FC236}">
                <a16:creationId xmlns:a16="http://schemas.microsoft.com/office/drawing/2014/main" id="{C68891F6-7716-6374-2135-0D8B659896E6}"/>
              </a:ext>
            </a:extLst>
          </p:cNvPr>
          <p:cNvSpPr>
            <a:spLocks noGrp="1"/>
          </p:cNvSpPr>
          <p:nvPr>
            <p:ph sz="quarter" idx="4"/>
          </p:nvPr>
        </p:nvSpPr>
        <p:spPr>
          <a:xfrm>
            <a:off x="6172199" y="1690688"/>
            <a:ext cx="5377543" cy="4802187"/>
          </a:xfrm>
        </p:spPr>
        <p:txBody>
          <a:bodyPr>
            <a:normAutofit/>
          </a:bodyPr>
          <a:lstStyle/>
          <a:p>
            <a:pPr marL="0" indent="0">
              <a:buNone/>
            </a:pPr>
            <a:endParaRPr lang="en-US" dirty="0"/>
          </a:p>
          <a:p>
            <a:endParaRPr lang="en-US" dirty="0"/>
          </a:p>
        </p:txBody>
      </p:sp>
      <p:sp>
        <p:nvSpPr>
          <p:cNvPr id="7" name="TextBox 6">
            <a:extLst>
              <a:ext uri="{FF2B5EF4-FFF2-40B4-BE49-F238E27FC236}">
                <a16:creationId xmlns:a16="http://schemas.microsoft.com/office/drawing/2014/main" id="{308D153B-93CC-00E4-303A-C71476BAC422}"/>
              </a:ext>
            </a:extLst>
          </p:cNvPr>
          <p:cNvSpPr txBox="1"/>
          <p:nvPr/>
        </p:nvSpPr>
        <p:spPr>
          <a:xfrm>
            <a:off x="7029450" y="6550223"/>
            <a:ext cx="5162550" cy="307777"/>
          </a:xfrm>
          <a:prstGeom prst="rect">
            <a:avLst/>
          </a:prstGeom>
          <a:noFill/>
        </p:spPr>
        <p:txBody>
          <a:bodyPr wrap="square" rtlCol="0">
            <a:spAutoFit/>
          </a:bodyPr>
          <a:lstStyle/>
          <a:p>
            <a:r>
              <a:rPr lang="en-US" sz="1400" i="1" dirty="0"/>
              <a:t>*HHAP = Homeless Housing, Assistance and Prevention Program</a:t>
            </a:r>
          </a:p>
        </p:txBody>
      </p:sp>
    </p:spTree>
    <p:extLst>
      <p:ext uri="{BB962C8B-B14F-4D97-AF65-F5344CB8AC3E}">
        <p14:creationId xmlns:p14="http://schemas.microsoft.com/office/powerpoint/2010/main" val="24420701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4823F-F266-1DFC-C038-03BFC345E3DA}"/>
              </a:ext>
            </a:extLst>
          </p:cNvPr>
          <p:cNvSpPr>
            <a:spLocks noGrp="1"/>
          </p:cNvSpPr>
          <p:nvPr>
            <p:ph type="ctrTitle"/>
          </p:nvPr>
        </p:nvSpPr>
        <p:spPr>
          <a:xfrm>
            <a:off x="1012372" y="2027298"/>
            <a:ext cx="8449752" cy="4231987"/>
          </a:xfrm>
        </p:spPr>
        <p:txBody>
          <a:bodyPr>
            <a:normAutofit fontScale="90000"/>
          </a:bodyPr>
          <a:lstStyle/>
          <a:p>
            <a:pPr algn="l"/>
            <a:r>
              <a:rPr lang="en-US" sz="6700" dirty="0">
                <a:solidFill>
                  <a:srgbClr val="FFFFFF"/>
                </a:solidFill>
              </a:rPr>
              <a:t>Third Public Meeting:  Covers all 7 NorCal CoC Counties </a:t>
            </a:r>
            <a:br>
              <a:rPr lang="en-US" sz="4800" dirty="0">
                <a:solidFill>
                  <a:srgbClr val="FFFFFF"/>
                </a:solidFill>
              </a:rPr>
            </a:br>
            <a:br>
              <a:rPr lang="en-US" sz="4800" dirty="0">
                <a:solidFill>
                  <a:srgbClr val="FFFFFF"/>
                </a:solidFill>
              </a:rPr>
            </a:br>
            <a:r>
              <a:rPr lang="en-US" sz="4800" dirty="0">
                <a:solidFill>
                  <a:srgbClr val="FFFFFF"/>
                </a:solidFill>
              </a:rPr>
              <a:t>June 16, 2025 from 5:30 to 7:00 pm</a:t>
            </a:r>
            <a:br>
              <a:rPr lang="en-US" sz="4800" dirty="0">
                <a:solidFill>
                  <a:srgbClr val="FFFFFF"/>
                </a:solidFill>
              </a:rPr>
            </a:br>
            <a:r>
              <a:rPr lang="en-US" sz="4800" dirty="0">
                <a:solidFill>
                  <a:srgbClr val="FFFFFF"/>
                </a:solidFill>
              </a:rPr>
              <a:t>Online Via Zoom</a:t>
            </a:r>
            <a:br>
              <a:rPr lang="en-US" sz="4800" dirty="0">
                <a:solidFill>
                  <a:srgbClr val="FFFFFF"/>
                </a:solidFill>
              </a:rPr>
            </a:br>
            <a:endParaRPr lang="en-US" sz="4800" dirty="0">
              <a:solidFill>
                <a:srgbClr val="FFFFFF"/>
              </a:solidFill>
            </a:endParaRPr>
          </a:p>
        </p:txBody>
      </p:sp>
    </p:spTree>
    <p:extLst>
      <p:ext uri="{BB962C8B-B14F-4D97-AF65-F5344CB8AC3E}">
        <p14:creationId xmlns:p14="http://schemas.microsoft.com/office/powerpoint/2010/main" val="29176556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CE2A6E4-44DF-0B30-6355-D272A17CAD1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ED79000-4E8F-04F7-FA13-E530710F1C77}"/>
              </a:ext>
            </a:extLst>
          </p:cNvPr>
          <p:cNvSpPr>
            <a:spLocks noGrp="1"/>
          </p:cNvSpPr>
          <p:nvPr>
            <p:ph type="title"/>
          </p:nvPr>
        </p:nvSpPr>
        <p:spPr>
          <a:xfrm>
            <a:off x="348344" y="772885"/>
            <a:ext cx="3592284" cy="4931227"/>
          </a:xfrm>
        </p:spPr>
        <p:txBody>
          <a:bodyPr anchor="b">
            <a:normAutofit/>
          </a:bodyPr>
          <a:lstStyle/>
          <a:p>
            <a:pPr algn="r"/>
            <a:r>
              <a:rPr lang="en-US" sz="4000" dirty="0">
                <a:solidFill>
                  <a:srgbClr val="FFFFFF"/>
                </a:solidFill>
              </a:rPr>
              <a:t>HHAP 6 Eligible Uses</a:t>
            </a:r>
            <a:br>
              <a:rPr lang="en-US" sz="4000" dirty="0">
                <a:solidFill>
                  <a:srgbClr val="FFFFFF"/>
                </a:solidFill>
              </a:rPr>
            </a:br>
            <a:br>
              <a:rPr lang="en-US" sz="4000" dirty="0">
                <a:solidFill>
                  <a:srgbClr val="FFFFFF"/>
                </a:solidFill>
              </a:rPr>
            </a:br>
            <a:r>
              <a:rPr lang="en-US" sz="2000" dirty="0"/>
              <a:t>Note: if proposing NEW Interim Housing or any Non-Housing Solutions for Those Unsheltered, this triggers a significant documentation of sustainability of the housing portfolio throughout the entire region</a:t>
            </a:r>
            <a:endParaRPr lang="en-US" sz="4000" dirty="0"/>
          </a:p>
        </p:txBody>
      </p:sp>
      <p:graphicFrame>
        <p:nvGraphicFramePr>
          <p:cNvPr id="5" name="Content Placeholder 2">
            <a:extLst>
              <a:ext uri="{FF2B5EF4-FFF2-40B4-BE49-F238E27FC236}">
                <a16:creationId xmlns:a16="http://schemas.microsoft.com/office/drawing/2014/main" id="{1C3FCF62-FAED-06B8-07A6-430E4D55C37E}"/>
              </a:ext>
            </a:extLst>
          </p:cNvPr>
          <p:cNvGraphicFramePr>
            <a:graphicFrameLocks noGrp="1"/>
          </p:cNvGraphicFramePr>
          <p:nvPr>
            <p:ph idx="1"/>
            <p:extLst>
              <p:ext uri="{D42A27DB-BD31-4B8C-83A1-F6EECF244321}">
                <p14:modId xmlns:p14="http://schemas.microsoft.com/office/powerpoint/2010/main" val="2619962215"/>
              </p:ext>
            </p:extLst>
          </p:nvPr>
        </p:nvGraphicFramePr>
        <p:xfrm>
          <a:off x="4418825" y="348223"/>
          <a:ext cx="7544575" cy="6161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916312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6FCF0298-416D-8E0C-5695-0507D21C39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A36FFE-C509-36C7-5AE7-DD8E1A9C2A56}"/>
              </a:ext>
            </a:extLst>
          </p:cNvPr>
          <p:cNvSpPr>
            <a:spLocks noGrp="1"/>
          </p:cNvSpPr>
          <p:nvPr>
            <p:ph type="title"/>
          </p:nvPr>
        </p:nvSpPr>
        <p:spPr>
          <a:xfrm>
            <a:off x="477621" y="2500184"/>
            <a:ext cx="3115265" cy="2396359"/>
          </a:xfrm>
        </p:spPr>
        <p:txBody>
          <a:bodyPr anchor="b">
            <a:normAutofit fontScale="90000"/>
          </a:bodyPr>
          <a:lstStyle/>
          <a:p>
            <a:pPr algn="r"/>
            <a:r>
              <a:rPr lang="en-US" sz="4000" dirty="0">
                <a:solidFill>
                  <a:srgbClr val="FFFFFF"/>
                </a:solidFill>
              </a:rPr>
              <a:t>Review of HHAP 5 Key Actions for Del Norte, Siskiyou, Modoc, Lassen, Plumas, Sierra and NorCal CoC as a Whole</a:t>
            </a:r>
          </a:p>
        </p:txBody>
      </p:sp>
      <p:graphicFrame>
        <p:nvGraphicFramePr>
          <p:cNvPr id="5" name="Content Placeholder 2">
            <a:extLst>
              <a:ext uri="{FF2B5EF4-FFF2-40B4-BE49-F238E27FC236}">
                <a16:creationId xmlns:a16="http://schemas.microsoft.com/office/drawing/2014/main" id="{9DD8FB31-7818-293C-67D8-59378085D9AD}"/>
              </a:ext>
            </a:extLst>
          </p:cNvPr>
          <p:cNvGraphicFramePr>
            <a:graphicFrameLocks noGrp="1"/>
          </p:cNvGraphicFramePr>
          <p:nvPr>
            <p:ph idx="1"/>
            <p:extLst>
              <p:ext uri="{D42A27DB-BD31-4B8C-83A1-F6EECF244321}">
                <p14:modId xmlns:p14="http://schemas.microsoft.com/office/powerpoint/2010/main" val="2769259120"/>
              </p:ext>
            </p:extLst>
          </p:nvPr>
        </p:nvGraphicFramePr>
        <p:xfrm>
          <a:off x="4408714" y="185057"/>
          <a:ext cx="7456715" cy="63028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07733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FC054CB1-30F7-636D-AA33-4BA31F7DAE55}"/>
            </a:ext>
          </a:extLst>
        </p:cNvPr>
        <p:cNvGrpSpPr/>
        <p:nvPr/>
      </p:nvGrpSpPr>
      <p:grpSpPr>
        <a:xfrm>
          <a:off x="0" y="0"/>
          <a:ext cx="0" cy="0"/>
          <a:chOff x="0" y="0"/>
          <a:chExt cx="0" cy="0"/>
        </a:xfrm>
      </p:grpSpPr>
      <p:graphicFrame>
        <p:nvGraphicFramePr>
          <p:cNvPr id="5" name="Content Placeholder 2">
            <a:extLst>
              <a:ext uri="{FF2B5EF4-FFF2-40B4-BE49-F238E27FC236}">
                <a16:creationId xmlns:a16="http://schemas.microsoft.com/office/drawing/2014/main" id="{61873177-65DA-DCA3-B38D-6AF2C70C1ABC}"/>
              </a:ext>
            </a:extLst>
          </p:cNvPr>
          <p:cNvGraphicFramePr>
            <a:graphicFrameLocks noGrp="1"/>
          </p:cNvGraphicFramePr>
          <p:nvPr>
            <p:ph idx="1"/>
            <p:extLst>
              <p:ext uri="{D42A27DB-BD31-4B8C-83A1-F6EECF244321}">
                <p14:modId xmlns:p14="http://schemas.microsoft.com/office/powerpoint/2010/main" val="1075748255"/>
              </p:ext>
            </p:extLst>
          </p:nvPr>
        </p:nvGraphicFramePr>
        <p:xfrm>
          <a:off x="4408714" y="185057"/>
          <a:ext cx="7456715" cy="63028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3">
            <a:extLst>
              <a:ext uri="{FF2B5EF4-FFF2-40B4-BE49-F238E27FC236}">
                <a16:creationId xmlns:a16="http://schemas.microsoft.com/office/drawing/2014/main" id="{F2732F9B-E660-0019-9B7C-35F5DA245CDE}"/>
              </a:ext>
            </a:extLst>
          </p:cNvPr>
          <p:cNvSpPr>
            <a:spLocks noGrp="1"/>
          </p:cNvSpPr>
          <p:nvPr>
            <p:ph type="title"/>
          </p:nvPr>
        </p:nvSpPr>
        <p:spPr>
          <a:xfrm>
            <a:off x="446314" y="365125"/>
            <a:ext cx="3254829" cy="4794704"/>
          </a:xfrm>
        </p:spPr>
        <p:txBody>
          <a:bodyPr>
            <a:normAutofit fontScale="90000"/>
          </a:bodyPr>
          <a:lstStyle/>
          <a:p>
            <a:r>
              <a:rPr lang="en-US" dirty="0"/>
              <a:t>Equity Improvement Areas. </a:t>
            </a:r>
            <a:br>
              <a:rPr lang="en-US" dirty="0"/>
            </a:br>
            <a:br>
              <a:rPr lang="en-US" dirty="0"/>
            </a:br>
            <a:r>
              <a:rPr lang="en-US" sz="3600" dirty="0"/>
              <a:t>Each Key Action must address at least one Equity Improvement Area</a:t>
            </a:r>
          </a:p>
        </p:txBody>
      </p:sp>
    </p:spTree>
    <p:extLst>
      <p:ext uri="{BB962C8B-B14F-4D97-AF65-F5344CB8AC3E}">
        <p14:creationId xmlns:p14="http://schemas.microsoft.com/office/powerpoint/2010/main" val="2178323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C226CB3-E349-8485-3241-4AE12C094DC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950896-DB0D-AE67-D3E2-FA59302747B4}"/>
              </a:ext>
            </a:extLst>
          </p:cNvPr>
          <p:cNvSpPr>
            <a:spLocks noGrp="1"/>
          </p:cNvSpPr>
          <p:nvPr>
            <p:ph type="title"/>
          </p:nvPr>
        </p:nvSpPr>
        <p:spPr>
          <a:xfrm>
            <a:off x="359230" y="1110344"/>
            <a:ext cx="3342514" cy="3603170"/>
          </a:xfrm>
        </p:spPr>
        <p:txBody>
          <a:bodyPr anchor="b">
            <a:normAutofit fontScale="90000"/>
          </a:bodyPr>
          <a:lstStyle/>
          <a:p>
            <a:pPr algn="r"/>
            <a:r>
              <a:rPr lang="en-US" sz="4000" dirty="0">
                <a:solidFill>
                  <a:srgbClr val="FFFFFF"/>
                </a:solidFill>
              </a:rPr>
              <a:t>SPM 1a: Number of People Accessing Services Who Are Experiencing Homelessness</a:t>
            </a:r>
            <a:br>
              <a:rPr lang="en-US" sz="4000" dirty="0">
                <a:solidFill>
                  <a:srgbClr val="FFFFFF"/>
                </a:solidFill>
              </a:rPr>
            </a:br>
            <a:endParaRPr lang="en-US" sz="2000" dirty="0">
              <a:solidFill>
                <a:srgbClr val="FFFFFF"/>
              </a:solidFill>
            </a:endParaRPr>
          </a:p>
        </p:txBody>
      </p:sp>
      <p:graphicFrame>
        <p:nvGraphicFramePr>
          <p:cNvPr id="5" name="Content Placeholder 2">
            <a:extLst>
              <a:ext uri="{FF2B5EF4-FFF2-40B4-BE49-F238E27FC236}">
                <a16:creationId xmlns:a16="http://schemas.microsoft.com/office/drawing/2014/main" id="{36BB94F7-4E68-CD09-C12B-4911FEA575E8}"/>
              </a:ext>
            </a:extLst>
          </p:cNvPr>
          <p:cNvGraphicFramePr>
            <a:graphicFrameLocks noGrp="1"/>
          </p:cNvGraphicFramePr>
          <p:nvPr>
            <p:ph idx="1"/>
            <p:extLst>
              <p:ext uri="{D42A27DB-BD31-4B8C-83A1-F6EECF244321}">
                <p14:modId xmlns:p14="http://schemas.microsoft.com/office/powerpoint/2010/main" val="3492102660"/>
              </p:ext>
            </p:extLst>
          </p:nvPr>
        </p:nvGraphicFramePr>
        <p:xfrm>
          <a:off x="4418825" y="348223"/>
          <a:ext cx="7544575" cy="6161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868031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3D494D51-4A58-8047-EBC7-F92D8C31BF6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D1DCCF1-8C4E-E891-F1D1-94020F4ED815}"/>
              </a:ext>
            </a:extLst>
          </p:cNvPr>
          <p:cNvSpPr>
            <a:spLocks noGrp="1"/>
          </p:cNvSpPr>
          <p:nvPr>
            <p:ph type="title"/>
          </p:nvPr>
        </p:nvSpPr>
        <p:spPr>
          <a:xfrm>
            <a:off x="228600" y="1992087"/>
            <a:ext cx="3091543" cy="3624942"/>
          </a:xfrm>
        </p:spPr>
        <p:txBody>
          <a:bodyPr anchor="b">
            <a:normAutofit fontScale="90000"/>
          </a:bodyPr>
          <a:lstStyle/>
          <a:p>
            <a:pPr algn="r"/>
            <a:r>
              <a:rPr lang="en-US" sz="4000" dirty="0">
                <a:solidFill>
                  <a:srgbClr val="FFFFFF"/>
                </a:solidFill>
              </a:rPr>
              <a:t>SPM 1.a Equity Actions from HHAP 5: </a:t>
            </a:r>
            <a:br>
              <a:rPr lang="en-US" sz="4000" dirty="0">
                <a:solidFill>
                  <a:srgbClr val="FFFFFF"/>
                </a:solidFill>
              </a:rPr>
            </a:br>
            <a:r>
              <a:rPr lang="en-US" sz="4000" dirty="0">
                <a:solidFill>
                  <a:srgbClr val="FFFFFF"/>
                </a:solidFill>
              </a:rPr>
              <a:t> </a:t>
            </a:r>
            <a:r>
              <a:rPr lang="en-US" sz="3100" dirty="0">
                <a:solidFill>
                  <a:srgbClr val="FFFFFF"/>
                </a:solidFill>
              </a:rPr>
              <a:t>“Racial and ethnic disparities among those accessing services who are experiencing homelessness”</a:t>
            </a:r>
            <a:br>
              <a:rPr lang="en-US" sz="3100" dirty="0">
                <a:solidFill>
                  <a:srgbClr val="FFFFFF"/>
                </a:solidFill>
              </a:rPr>
            </a:br>
            <a:br>
              <a:rPr lang="en-US" sz="3100" dirty="0">
                <a:solidFill>
                  <a:srgbClr val="FFFFFF"/>
                </a:solidFill>
              </a:rPr>
            </a:br>
            <a:endParaRPr lang="en-US" sz="3100" dirty="0">
              <a:solidFill>
                <a:srgbClr val="FF0000"/>
              </a:solidFill>
            </a:endParaRPr>
          </a:p>
        </p:txBody>
      </p:sp>
      <p:graphicFrame>
        <p:nvGraphicFramePr>
          <p:cNvPr id="5" name="Content Placeholder 2">
            <a:extLst>
              <a:ext uri="{FF2B5EF4-FFF2-40B4-BE49-F238E27FC236}">
                <a16:creationId xmlns:a16="http://schemas.microsoft.com/office/drawing/2014/main" id="{3F885B10-1D01-5213-F65D-545CB5BAAB3D}"/>
              </a:ext>
            </a:extLst>
          </p:cNvPr>
          <p:cNvGraphicFramePr>
            <a:graphicFrameLocks noGrp="1"/>
          </p:cNvGraphicFramePr>
          <p:nvPr>
            <p:ph idx="1"/>
            <p:extLst>
              <p:ext uri="{D42A27DB-BD31-4B8C-83A1-F6EECF244321}">
                <p14:modId xmlns:p14="http://schemas.microsoft.com/office/powerpoint/2010/main" val="483574119"/>
              </p:ext>
            </p:extLst>
          </p:nvPr>
        </p:nvGraphicFramePr>
        <p:xfrm>
          <a:off x="4418825" y="348223"/>
          <a:ext cx="7544575" cy="6161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001047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9A5DC87F-0675-0B9D-F1C0-CBCCE88427F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1727051-DCCE-B118-2BFA-5D29873769B1}"/>
              </a:ext>
            </a:extLst>
          </p:cNvPr>
          <p:cNvSpPr>
            <a:spLocks noGrp="1"/>
          </p:cNvSpPr>
          <p:nvPr>
            <p:ph type="title"/>
          </p:nvPr>
        </p:nvSpPr>
        <p:spPr>
          <a:xfrm>
            <a:off x="359230" y="1110344"/>
            <a:ext cx="3342514" cy="3603170"/>
          </a:xfrm>
        </p:spPr>
        <p:txBody>
          <a:bodyPr anchor="b">
            <a:normAutofit fontScale="90000"/>
          </a:bodyPr>
          <a:lstStyle/>
          <a:p>
            <a:pPr algn="r"/>
            <a:r>
              <a:rPr lang="en-US" sz="4000" dirty="0">
                <a:solidFill>
                  <a:srgbClr val="FFFFFF"/>
                </a:solidFill>
              </a:rPr>
              <a:t>SPM 1b: Number of People Experiencing Unsheltered Homelessness</a:t>
            </a:r>
            <a:br>
              <a:rPr lang="en-US" sz="4000" dirty="0">
                <a:solidFill>
                  <a:srgbClr val="FFFFFF"/>
                </a:solidFill>
              </a:rPr>
            </a:br>
            <a:r>
              <a:rPr lang="en-US" sz="4000" dirty="0">
                <a:solidFill>
                  <a:srgbClr val="FFFFFF"/>
                </a:solidFill>
              </a:rPr>
              <a:t>*</a:t>
            </a:r>
            <a:r>
              <a:rPr lang="en-US" sz="2000" dirty="0">
                <a:solidFill>
                  <a:srgbClr val="FFFFFF"/>
                </a:solidFill>
              </a:rPr>
              <a:t>Plan must include a Key Action for this SPM</a:t>
            </a:r>
          </a:p>
        </p:txBody>
      </p:sp>
      <p:graphicFrame>
        <p:nvGraphicFramePr>
          <p:cNvPr id="5" name="Content Placeholder 2">
            <a:extLst>
              <a:ext uri="{FF2B5EF4-FFF2-40B4-BE49-F238E27FC236}">
                <a16:creationId xmlns:a16="http://schemas.microsoft.com/office/drawing/2014/main" id="{DE674F19-2CFD-2E81-712F-B71DA5EE729A}"/>
              </a:ext>
            </a:extLst>
          </p:cNvPr>
          <p:cNvGraphicFramePr>
            <a:graphicFrameLocks noGrp="1"/>
          </p:cNvGraphicFramePr>
          <p:nvPr>
            <p:ph idx="1"/>
            <p:extLst>
              <p:ext uri="{D42A27DB-BD31-4B8C-83A1-F6EECF244321}">
                <p14:modId xmlns:p14="http://schemas.microsoft.com/office/powerpoint/2010/main" val="4216756464"/>
              </p:ext>
            </p:extLst>
          </p:nvPr>
        </p:nvGraphicFramePr>
        <p:xfrm>
          <a:off x="4418825" y="348223"/>
          <a:ext cx="7544575" cy="6161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176429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06F07F36-C22B-5B2B-621A-B269A712790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1CB319F-640D-74B6-8932-A9717761AC2B}"/>
              </a:ext>
            </a:extLst>
          </p:cNvPr>
          <p:cNvSpPr>
            <a:spLocks noGrp="1"/>
          </p:cNvSpPr>
          <p:nvPr>
            <p:ph type="title"/>
          </p:nvPr>
        </p:nvSpPr>
        <p:spPr>
          <a:xfrm>
            <a:off x="228600" y="1110344"/>
            <a:ext cx="3091543" cy="3624942"/>
          </a:xfrm>
        </p:spPr>
        <p:txBody>
          <a:bodyPr anchor="b">
            <a:normAutofit fontScale="90000"/>
          </a:bodyPr>
          <a:lstStyle/>
          <a:p>
            <a:pPr algn="r"/>
            <a:r>
              <a:rPr lang="en-US" sz="4000" dirty="0">
                <a:solidFill>
                  <a:srgbClr val="FFFFFF"/>
                </a:solidFill>
              </a:rPr>
              <a:t>SPM 1.b Equity Actions from HHAP 5:  </a:t>
            </a:r>
            <a:br>
              <a:rPr lang="en-US" sz="4000" dirty="0">
                <a:solidFill>
                  <a:srgbClr val="FFFFFF"/>
                </a:solidFill>
              </a:rPr>
            </a:br>
            <a:r>
              <a:rPr lang="en-US" sz="3100" dirty="0">
                <a:solidFill>
                  <a:srgbClr val="FFFFFF"/>
                </a:solidFill>
              </a:rPr>
              <a:t>“Racial and ethnic disparities among those experiencing unsheltered homelessness” </a:t>
            </a:r>
            <a:br>
              <a:rPr lang="en-US" sz="3100" dirty="0">
                <a:solidFill>
                  <a:srgbClr val="FFFFFF"/>
                </a:solidFill>
              </a:rPr>
            </a:br>
            <a:br>
              <a:rPr lang="en-US" sz="3100" dirty="0">
                <a:solidFill>
                  <a:srgbClr val="FFFFFF"/>
                </a:solidFill>
              </a:rPr>
            </a:br>
            <a:endParaRPr lang="en-US" sz="3100" dirty="0">
              <a:solidFill>
                <a:srgbClr val="FF0000"/>
              </a:solidFill>
            </a:endParaRPr>
          </a:p>
        </p:txBody>
      </p:sp>
      <p:graphicFrame>
        <p:nvGraphicFramePr>
          <p:cNvPr id="5" name="Content Placeholder 2">
            <a:extLst>
              <a:ext uri="{FF2B5EF4-FFF2-40B4-BE49-F238E27FC236}">
                <a16:creationId xmlns:a16="http://schemas.microsoft.com/office/drawing/2014/main" id="{2FAF60B6-1B3A-45E7-C98B-5FA376897FF9}"/>
              </a:ext>
            </a:extLst>
          </p:cNvPr>
          <p:cNvGraphicFramePr>
            <a:graphicFrameLocks noGrp="1"/>
          </p:cNvGraphicFramePr>
          <p:nvPr>
            <p:ph idx="1"/>
            <p:extLst>
              <p:ext uri="{D42A27DB-BD31-4B8C-83A1-F6EECF244321}">
                <p14:modId xmlns:p14="http://schemas.microsoft.com/office/powerpoint/2010/main" val="3343638399"/>
              </p:ext>
            </p:extLst>
          </p:nvPr>
        </p:nvGraphicFramePr>
        <p:xfrm>
          <a:off x="3712029" y="348223"/>
          <a:ext cx="8251371" cy="6161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10530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docProps/app.xml><?xml version="1.0" encoding="utf-8"?>
<Properties xmlns="http://schemas.openxmlformats.org/officeDocument/2006/extended-properties" xmlns:vt="http://schemas.openxmlformats.org/officeDocument/2006/docPropsVTypes">
  <Template>Office Theme</Template>
  <TotalTime>317</TotalTime>
  <Words>1720</Words>
  <Application>Microsoft Office PowerPoint</Application>
  <PresentationFormat>Widescreen</PresentationFormat>
  <Paragraphs>83</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Aptos</vt:lpstr>
      <vt:lpstr>Aptos Display</vt:lpstr>
      <vt:lpstr>Arial</vt:lpstr>
      <vt:lpstr>Symbol</vt:lpstr>
      <vt:lpstr>Office Theme</vt:lpstr>
      <vt:lpstr>Nor Cal Continuum of Care: Homeless Housing Assistance and Prevention Program Round 6 (HHAP 6)</vt:lpstr>
      <vt:lpstr>HHAP 6 Key Components</vt:lpstr>
      <vt:lpstr>HHAP 6 Eligible Uses  Note: if proposing NEW Interim Housing or any Non-Housing Solutions for Those Unsheltered, this triggers a significant documentation of sustainability of the housing portfolio throughout the entire region</vt:lpstr>
      <vt:lpstr>Review of HHAP 5 Key Actions for Del Norte, Siskiyou, Modoc, Lassen, Plumas, Sierra and NorCal CoC as a Whole</vt:lpstr>
      <vt:lpstr>Equity Improvement Areas.   Each Key Action must address at least one Equity Improvement Area</vt:lpstr>
      <vt:lpstr>SPM 1a: Number of People Accessing Services Who Are Experiencing Homelessness </vt:lpstr>
      <vt:lpstr>SPM 1.a Equity Actions from HHAP 5:   “Racial and ethnic disparities among those accessing services who are experiencing homelessness”  </vt:lpstr>
      <vt:lpstr>SPM 1b: Number of People Experiencing Unsheltered Homelessness *Plan must include a Key Action for this SPM</vt:lpstr>
      <vt:lpstr>SPM 1.b Equity Actions from HHAP 5:   “Racial and ethnic disparities among those experiencing unsheltered homelessness”   </vt:lpstr>
      <vt:lpstr>SPM 2: Number of People Accessing Services Who Are Experiencing First Time Homelessness *Plan must include a Key Action for this SPM</vt:lpstr>
      <vt:lpstr>SPM 2 Equity Actions from HHAP 5:   “Racial and ethnic disparities among those accessing services who are experiencing homelessness for the first time”  </vt:lpstr>
      <vt:lpstr>SPM 3: Number of People Exiting Homelessness into Permanent Housing  *Plan must include a Key Action for this SPM</vt:lpstr>
      <vt:lpstr>SPM 3 Equity Actions from HHAP 5:   “Racial and ethnic disparities among those exiting homelessness into permanent housing”  </vt:lpstr>
      <vt:lpstr>SPM 4: Average Lenth of time People Experience Homelessness While Accessing Services</vt:lpstr>
      <vt:lpstr>SPM 4 Equity Actions from HHAP 5:  “Racial and ethnic disparities in the average length of time people experienced homelessness while accessing services”   </vt:lpstr>
      <vt:lpstr>SPM 5: Percent of People Who Return to Homelessness Within 6 Months from Placement in Permanent Housing</vt:lpstr>
      <vt:lpstr>SPM 5 Equity Actions from HHAP 5:  “Racial and ethnic disparities in the percent of people who return to homelessness within 6 months of placement in permanent housing” Note: data showed this is disproportionately high for Black or African American participants—23%    </vt:lpstr>
      <vt:lpstr>SPM 6: Number of People with Successful Placements from Street Outreach Projects </vt:lpstr>
      <vt:lpstr>SPM 6 Equity Actions from HHAP 5:  “Racial and ethnic disparities in the number of people with successful placements from street outreach projects” Note: Note: There was no data available for this SPM in terms of equity, but it was assumed there is a disproportionate impact among Native Americans and Black/African Americans     </vt:lpstr>
      <vt:lpstr>Any New Key Actions Needed not Covered by HHAP 5 Plan?  </vt:lpstr>
      <vt:lpstr>Third Public Meeting:  Covers all 7 NorCal CoC Counties   June 16, 2025 from 5:30 to 7:00 pm Online Via Zoom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Sherry Morgado</dc:creator>
  <cp:lastModifiedBy>Sherry Morgado</cp:lastModifiedBy>
  <cp:revision>29</cp:revision>
  <dcterms:created xsi:type="dcterms:W3CDTF">2025-05-13T21:10:45Z</dcterms:created>
  <dcterms:modified xsi:type="dcterms:W3CDTF">2025-06-09T18:23:35Z</dcterms:modified>
</cp:coreProperties>
</file>