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7"/>
  </p:notesMasterIdLst>
  <p:sldIdLst>
    <p:sldId id="256" r:id="rId2"/>
    <p:sldId id="274" r:id="rId3"/>
    <p:sldId id="284" r:id="rId4"/>
    <p:sldId id="258" r:id="rId5"/>
    <p:sldId id="295" r:id="rId6"/>
    <p:sldId id="272" r:id="rId7"/>
    <p:sldId id="291" r:id="rId8"/>
    <p:sldId id="283" r:id="rId9"/>
    <p:sldId id="304" r:id="rId10"/>
    <p:sldId id="306" r:id="rId11"/>
    <p:sldId id="285" r:id="rId12"/>
    <p:sldId id="309" r:id="rId13"/>
    <p:sldId id="307" r:id="rId14"/>
    <p:sldId id="308" r:id="rId15"/>
    <p:sldId id="301"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43B9F0-1524-E48E-66EC-B285C5A93903}" name="Sareena Rai" initials="" userId="S::SareenaR@HousingTools20.onmicrosoft.com::45e440f4-ce2f-4deb-bbb1-2f8a97328a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73" autoAdjust="0"/>
    <p:restoredTop sz="16846" autoAdjust="0"/>
  </p:normalViewPr>
  <p:slideViewPr>
    <p:cSldViewPr snapToGrid="0">
      <p:cViewPr varScale="1">
        <p:scale>
          <a:sx n="128" d="100"/>
          <a:sy n="128" d="100"/>
        </p:scale>
        <p:origin x="240"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DF6EBA-4ED4-40FB-814D-F9549F6AE98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D06FE39-CAAA-4D6D-9C5D-E9B7EEE6DBCB}">
      <dgm:prSet custT="1"/>
      <dgm:spPr/>
      <dgm:t>
        <a:bodyPr/>
        <a:lstStyle/>
        <a:p>
          <a:pPr>
            <a:lnSpc>
              <a:spcPct val="100000"/>
            </a:lnSpc>
          </a:pPr>
          <a:r>
            <a:rPr lang="en-US" sz="2400" dirty="0">
              <a:solidFill>
                <a:schemeClr val="accent2"/>
              </a:solidFill>
              <a:latin typeface="Arial Nova" panose="020B0504020202020204" pitchFamily="34" charset="0"/>
            </a:rPr>
            <a:t>Participate with intention &amp; contribute positive feedback</a:t>
          </a:r>
        </a:p>
      </dgm:t>
    </dgm:pt>
    <dgm:pt modelId="{E20304C8-458E-464D-8AA7-55F232DA8501}" type="parTrans" cxnId="{AFB0B03B-97EE-47FB-ADE3-25B3C734687B}">
      <dgm:prSet/>
      <dgm:spPr/>
      <dgm:t>
        <a:bodyPr/>
        <a:lstStyle/>
        <a:p>
          <a:endParaRPr lang="en-US" sz="2400">
            <a:solidFill>
              <a:schemeClr val="tx2"/>
            </a:solidFill>
            <a:latin typeface="Arial Nova" panose="020B0504020202020204" pitchFamily="34" charset="0"/>
          </a:endParaRPr>
        </a:p>
      </dgm:t>
    </dgm:pt>
    <dgm:pt modelId="{75A151C0-B764-4263-B3C8-E2FCDFB7A2E0}" type="sibTrans" cxnId="{AFB0B03B-97EE-47FB-ADE3-25B3C734687B}">
      <dgm:prSet/>
      <dgm:spPr/>
      <dgm:t>
        <a:bodyPr/>
        <a:lstStyle/>
        <a:p>
          <a:endParaRPr lang="en-US" sz="2400">
            <a:solidFill>
              <a:schemeClr val="tx2"/>
            </a:solidFill>
            <a:latin typeface="Arial Nova" panose="020B0504020202020204" pitchFamily="34" charset="0"/>
          </a:endParaRPr>
        </a:p>
      </dgm:t>
    </dgm:pt>
    <dgm:pt modelId="{D40C29D1-108E-4725-8EA8-DF2A2B134B01}">
      <dgm:prSet custT="1"/>
      <dgm:spPr/>
      <dgm:t>
        <a:bodyPr/>
        <a:lstStyle/>
        <a:p>
          <a:pPr>
            <a:lnSpc>
              <a:spcPct val="100000"/>
            </a:lnSpc>
          </a:pPr>
          <a:r>
            <a:rPr lang="en-US" sz="2400" dirty="0">
              <a:solidFill>
                <a:schemeClr val="accent2"/>
              </a:solidFill>
              <a:latin typeface="Arial Nova" panose="020B0504020202020204" pitchFamily="34" charset="0"/>
            </a:rPr>
            <a:t>Appreciate the diversity of perspectives</a:t>
          </a:r>
        </a:p>
      </dgm:t>
    </dgm:pt>
    <dgm:pt modelId="{E06EC650-F7DF-4A03-8C03-F5CA7CC766D5}" type="parTrans" cxnId="{3010BCD2-F4B9-43FC-8184-678D0A8219AC}">
      <dgm:prSet/>
      <dgm:spPr/>
      <dgm:t>
        <a:bodyPr/>
        <a:lstStyle/>
        <a:p>
          <a:endParaRPr lang="en-US" sz="2400">
            <a:solidFill>
              <a:schemeClr val="tx2"/>
            </a:solidFill>
            <a:latin typeface="Arial Nova" panose="020B0504020202020204" pitchFamily="34" charset="0"/>
          </a:endParaRPr>
        </a:p>
      </dgm:t>
    </dgm:pt>
    <dgm:pt modelId="{3D800FEB-E211-4A6B-8781-1A2C748FDB52}" type="sibTrans" cxnId="{3010BCD2-F4B9-43FC-8184-678D0A8219AC}">
      <dgm:prSet/>
      <dgm:spPr/>
      <dgm:t>
        <a:bodyPr/>
        <a:lstStyle/>
        <a:p>
          <a:endParaRPr lang="en-US" sz="2400">
            <a:solidFill>
              <a:schemeClr val="tx2"/>
            </a:solidFill>
            <a:latin typeface="Arial Nova" panose="020B0504020202020204" pitchFamily="34" charset="0"/>
          </a:endParaRPr>
        </a:p>
      </dgm:t>
    </dgm:pt>
    <dgm:pt modelId="{A318FFD1-EC59-405F-828C-2DE4A3D68897}">
      <dgm:prSet custT="1"/>
      <dgm:spPr/>
      <dgm:t>
        <a:bodyPr/>
        <a:lstStyle/>
        <a:p>
          <a:pPr>
            <a:lnSpc>
              <a:spcPct val="100000"/>
            </a:lnSpc>
          </a:pPr>
          <a:r>
            <a:rPr lang="en-US" sz="2400" dirty="0">
              <a:solidFill>
                <a:schemeClr val="accent2"/>
              </a:solidFill>
              <a:latin typeface="Arial Nova" panose="020B0504020202020204" pitchFamily="34" charset="0"/>
            </a:rPr>
            <a:t>Maintain a respectful space</a:t>
          </a:r>
        </a:p>
      </dgm:t>
    </dgm:pt>
    <dgm:pt modelId="{96F82C37-61D2-43E1-9EDB-9B3BDF38BF49}" type="parTrans" cxnId="{03904376-409C-42E7-885A-82B49554B784}">
      <dgm:prSet/>
      <dgm:spPr/>
      <dgm:t>
        <a:bodyPr/>
        <a:lstStyle/>
        <a:p>
          <a:endParaRPr lang="en-US" sz="2400">
            <a:solidFill>
              <a:schemeClr val="tx2"/>
            </a:solidFill>
            <a:latin typeface="Arial Nova" panose="020B0504020202020204" pitchFamily="34" charset="0"/>
          </a:endParaRPr>
        </a:p>
      </dgm:t>
    </dgm:pt>
    <dgm:pt modelId="{D1F65D58-D431-479D-85AF-E7110B9B0F97}" type="sibTrans" cxnId="{03904376-409C-42E7-885A-82B49554B784}">
      <dgm:prSet/>
      <dgm:spPr/>
      <dgm:t>
        <a:bodyPr/>
        <a:lstStyle/>
        <a:p>
          <a:endParaRPr lang="en-US" sz="2400">
            <a:solidFill>
              <a:schemeClr val="tx2"/>
            </a:solidFill>
            <a:latin typeface="Arial Nova" panose="020B0504020202020204" pitchFamily="34" charset="0"/>
          </a:endParaRPr>
        </a:p>
      </dgm:t>
    </dgm:pt>
    <dgm:pt modelId="{CDF43082-60B3-4735-B7B4-85DDE9C0A9B5}" type="pres">
      <dgm:prSet presAssocID="{2BDF6EBA-4ED4-40FB-814D-F9549F6AE98F}" presName="root" presStyleCnt="0">
        <dgm:presLayoutVars>
          <dgm:dir/>
          <dgm:resizeHandles val="exact"/>
        </dgm:presLayoutVars>
      </dgm:prSet>
      <dgm:spPr/>
    </dgm:pt>
    <dgm:pt modelId="{F573A435-8358-4435-BB9F-9D85BB0E1E4B}" type="pres">
      <dgm:prSet presAssocID="{4D06FE39-CAAA-4D6D-9C5D-E9B7EEE6DBCB}" presName="compNode" presStyleCnt="0"/>
      <dgm:spPr/>
    </dgm:pt>
    <dgm:pt modelId="{48D0F1DE-8684-46B0-B35C-E19F47A77E08}" type="pres">
      <dgm:prSet presAssocID="{4D06FE39-CAAA-4D6D-9C5D-E9B7EEE6DBCB}"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inning face with solid fill with solid fill"/>
        </a:ext>
      </dgm:extLst>
    </dgm:pt>
    <dgm:pt modelId="{E998361B-5A2E-4639-8ACE-64CF31D34020}" type="pres">
      <dgm:prSet presAssocID="{4D06FE39-CAAA-4D6D-9C5D-E9B7EEE6DBCB}" presName="spaceRect" presStyleCnt="0"/>
      <dgm:spPr/>
    </dgm:pt>
    <dgm:pt modelId="{B1777AF9-6B15-4593-83CA-11D47E702402}" type="pres">
      <dgm:prSet presAssocID="{4D06FE39-CAAA-4D6D-9C5D-E9B7EEE6DBCB}" presName="textRect" presStyleLbl="revTx" presStyleIdx="0" presStyleCnt="3" custScaleX="146665">
        <dgm:presLayoutVars>
          <dgm:chMax val="1"/>
          <dgm:chPref val="1"/>
        </dgm:presLayoutVars>
      </dgm:prSet>
      <dgm:spPr/>
    </dgm:pt>
    <dgm:pt modelId="{C0CC8C79-249F-49A2-A67B-4AE354F75686}" type="pres">
      <dgm:prSet presAssocID="{75A151C0-B764-4263-B3C8-E2FCDFB7A2E0}" presName="sibTrans" presStyleCnt="0"/>
      <dgm:spPr/>
    </dgm:pt>
    <dgm:pt modelId="{7F2DA276-21CD-499F-9DA9-D7696E991677}" type="pres">
      <dgm:prSet presAssocID="{D40C29D1-108E-4725-8EA8-DF2A2B134B01}" presName="compNode" presStyleCnt="0"/>
      <dgm:spPr/>
    </dgm:pt>
    <dgm:pt modelId="{9CAB297F-ADFC-4666-96AB-B121A851D091}" type="pres">
      <dgm:prSet presAssocID="{D40C29D1-108E-4725-8EA8-DF2A2B134B0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4E3DB319-86B9-463A-94A8-FCFA4F2EB20A}" type="pres">
      <dgm:prSet presAssocID="{D40C29D1-108E-4725-8EA8-DF2A2B134B01}" presName="spaceRect" presStyleCnt="0"/>
      <dgm:spPr/>
    </dgm:pt>
    <dgm:pt modelId="{C28340B1-5613-459F-87B9-EB66CA6D1A5B}" type="pres">
      <dgm:prSet presAssocID="{D40C29D1-108E-4725-8EA8-DF2A2B134B01}" presName="textRect" presStyleLbl="revTx" presStyleIdx="1" presStyleCnt="3">
        <dgm:presLayoutVars>
          <dgm:chMax val="1"/>
          <dgm:chPref val="1"/>
        </dgm:presLayoutVars>
      </dgm:prSet>
      <dgm:spPr/>
    </dgm:pt>
    <dgm:pt modelId="{08E3816C-7BD1-400F-B264-D0EF158859C9}" type="pres">
      <dgm:prSet presAssocID="{3D800FEB-E211-4A6B-8781-1A2C748FDB52}" presName="sibTrans" presStyleCnt="0"/>
      <dgm:spPr/>
    </dgm:pt>
    <dgm:pt modelId="{881F7DCD-039B-423B-8A08-066D59D3728A}" type="pres">
      <dgm:prSet presAssocID="{A318FFD1-EC59-405F-828C-2DE4A3D68897}" presName="compNode" presStyleCnt="0"/>
      <dgm:spPr/>
    </dgm:pt>
    <dgm:pt modelId="{79AE8FB6-D204-4E85-9957-C47B5A92D084}" type="pres">
      <dgm:prSet presAssocID="{A318FFD1-EC59-405F-828C-2DE4A3D6889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2C16EF5E-E590-4670-B6CE-AA2C1B234A61}" type="pres">
      <dgm:prSet presAssocID="{A318FFD1-EC59-405F-828C-2DE4A3D68897}" presName="spaceRect" presStyleCnt="0"/>
      <dgm:spPr/>
    </dgm:pt>
    <dgm:pt modelId="{8A4274F2-CF28-4A18-BA8B-BC3B1565AE69}" type="pres">
      <dgm:prSet presAssocID="{A318FFD1-EC59-405F-828C-2DE4A3D68897}" presName="textRect" presStyleLbl="revTx" presStyleIdx="2" presStyleCnt="3">
        <dgm:presLayoutVars>
          <dgm:chMax val="1"/>
          <dgm:chPref val="1"/>
        </dgm:presLayoutVars>
      </dgm:prSet>
      <dgm:spPr/>
    </dgm:pt>
  </dgm:ptLst>
  <dgm:cxnLst>
    <dgm:cxn modelId="{8D656630-98C9-4BAA-9F10-14289D253E9C}" type="presOf" srcId="{A318FFD1-EC59-405F-828C-2DE4A3D68897}" destId="{8A4274F2-CF28-4A18-BA8B-BC3B1565AE69}" srcOrd="0" destOrd="0" presId="urn:microsoft.com/office/officeart/2018/2/layout/IconLabelList"/>
    <dgm:cxn modelId="{AFB0B03B-97EE-47FB-ADE3-25B3C734687B}" srcId="{2BDF6EBA-4ED4-40FB-814D-F9549F6AE98F}" destId="{4D06FE39-CAAA-4D6D-9C5D-E9B7EEE6DBCB}" srcOrd="0" destOrd="0" parTransId="{E20304C8-458E-464D-8AA7-55F232DA8501}" sibTransId="{75A151C0-B764-4263-B3C8-E2FCDFB7A2E0}"/>
    <dgm:cxn modelId="{03904376-409C-42E7-885A-82B49554B784}" srcId="{2BDF6EBA-4ED4-40FB-814D-F9549F6AE98F}" destId="{A318FFD1-EC59-405F-828C-2DE4A3D68897}" srcOrd="2" destOrd="0" parTransId="{96F82C37-61D2-43E1-9EDB-9B3BDF38BF49}" sibTransId="{D1F65D58-D431-479D-85AF-E7110B9B0F97}"/>
    <dgm:cxn modelId="{F436B279-AB3A-4F3E-97A5-0C80205BE5D1}" type="presOf" srcId="{4D06FE39-CAAA-4D6D-9C5D-E9B7EEE6DBCB}" destId="{B1777AF9-6B15-4593-83CA-11D47E702402}" srcOrd="0" destOrd="0" presId="urn:microsoft.com/office/officeart/2018/2/layout/IconLabelList"/>
    <dgm:cxn modelId="{4B65B7B0-0754-4663-A279-0C34947B41C5}" type="presOf" srcId="{D40C29D1-108E-4725-8EA8-DF2A2B134B01}" destId="{C28340B1-5613-459F-87B9-EB66CA6D1A5B}" srcOrd="0" destOrd="0" presId="urn:microsoft.com/office/officeart/2018/2/layout/IconLabelList"/>
    <dgm:cxn modelId="{90D66EB8-7140-485F-96E9-A212E7D371E6}" type="presOf" srcId="{2BDF6EBA-4ED4-40FB-814D-F9549F6AE98F}" destId="{CDF43082-60B3-4735-B7B4-85DDE9C0A9B5}" srcOrd="0" destOrd="0" presId="urn:microsoft.com/office/officeart/2018/2/layout/IconLabelList"/>
    <dgm:cxn modelId="{3010BCD2-F4B9-43FC-8184-678D0A8219AC}" srcId="{2BDF6EBA-4ED4-40FB-814D-F9549F6AE98F}" destId="{D40C29D1-108E-4725-8EA8-DF2A2B134B01}" srcOrd="1" destOrd="0" parTransId="{E06EC650-F7DF-4A03-8C03-F5CA7CC766D5}" sibTransId="{3D800FEB-E211-4A6B-8781-1A2C748FDB52}"/>
    <dgm:cxn modelId="{873E988D-8F14-4D97-96D8-D826DD49B579}" type="presParOf" srcId="{CDF43082-60B3-4735-B7B4-85DDE9C0A9B5}" destId="{F573A435-8358-4435-BB9F-9D85BB0E1E4B}" srcOrd="0" destOrd="0" presId="urn:microsoft.com/office/officeart/2018/2/layout/IconLabelList"/>
    <dgm:cxn modelId="{3D2D33E9-A6E2-4776-BF58-3CDF5581A6A3}" type="presParOf" srcId="{F573A435-8358-4435-BB9F-9D85BB0E1E4B}" destId="{48D0F1DE-8684-46B0-B35C-E19F47A77E08}" srcOrd="0" destOrd="0" presId="urn:microsoft.com/office/officeart/2018/2/layout/IconLabelList"/>
    <dgm:cxn modelId="{F6808D6D-5883-453C-8DEF-3A3AB62B35AF}" type="presParOf" srcId="{F573A435-8358-4435-BB9F-9D85BB0E1E4B}" destId="{E998361B-5A2E-4639-8ACE-64CF31D34020}" srcOrd="1" destOrd="0" presId="urn:microsoft.com/office/officeart/2018/2/layout/IconLabelList"/>
    <dgm:cxn modelId="{766C28E9-E999-4957-BA44-782988878121}" type="presParOf" srcId="{F573A435-8358-4435-BB9F-9D85BB0E1E4B}" destId="{B1777AF9-6B15-4593-83CA-11D47E702402}" srcOrd="2" destOrd="0" presId="urn:microsoft.com/office/officeart/2018/2/layout/IconLabelList"/>
    <dgm:cxn modelId="{8F1D98B1-D44F-4370-8A06-693B086DE033}" type="presParOf" srcId="{CDF43082-60B3-4735-B7B4-85DDE9C0A9B5}" destId="{C0CC8C79-249F-49A2-A67B-4AE354F75686}" srcOrd="1" destOrd="0" presId="urn:microsoft.com/office/officeart/2018/2/layout/IconLabelList"/>
    <dgm:cxn modelId="{5046EE84-751F-41EB-8DAE-0F2CE958B4B9}" type="presParOf" srcId="{CDF43082-60B3-4735-B7B4-85DDE9C0A9B5}" destId="{7F2DA276-21CD-499F-9DA9-D7696E991677}" srcOrd="2" destOrd="0" presId="urn:microsoft.com/office/officeart/2018/2/layout/IconLabelList"/>
    <dgm:cxn modelId="{E197013D-44BD-493D-9004-3E8FA9628D07}" type="presParOf" srcId="{7F2DA276-21CD-499F-9DA9-D7696E991677}" destId="{9CAB297F-ADFC-4666-96AB-B121A851D091}" srcOrd="0" destOrd="0" presId="urn:microsoft.com/office/officeart/2018/2/layout/IconLabelList"/>
    <dgm:cxn modelId="{D395D686-139A-4E5A-AED2-DA79007A83F5}" type="presParOf" srcId="{7F2DA276-21CD-499F-9DA9-D7696E991677}" destId="{4E3DB319-86B9-463A-94A8-FCFA4F2EB20A}" srcOrd="1" destOrd="0" presId="urn:microsoft.com/office/officeart/2018/2/layout/IconLabelList"/>
    <dgm:cxn modelId="{615C1E50-2A63-489B-830E-1BC34A306F41}" type="presParOf" srcId="{7F2DA276-21CD-499F-9DA9-D7696E991677}" destId="{C28340B1-5613-459F-87B9-EB66CA6D1A5B}" srcOrd="2" destOrd="0" presId="urn:microsoft.com/office/officeart/2018/2/layout/IconLabelList"/>
    <dgm:cxn modelId="{E368308C-8ED5-45DB-A1EE-224634375CF9}" type="presParOf" srcId="{CDF43082-60B3-4735-B7B4-85DDE9C0A9B5}" destId="{08E3816C-7BD1-400F-B264-D0EF158859C9}" srcOrd="3" destOrd="0" presId="urn:microsoft.com/office/officeart/2018/2/layout/IconLabelList"/>
    <dgm:cxn modelId="{378E0284-CB2E-4F59-AE20-3A8081AD77DC}" type="presParOf" srcId="{CDF43082-60B3-4735-B7B4-85DDE9C0A9B5}" destId="{881F7DCD-039B-423B-8A08-066D59D3728A}" srcOrd="4" destOrd="0" presId="urn:microsoft.com/office/officeart/2018/2/layout/IconLabelList"/>
    <dgm:cxn modelId="{6D694D46-93EC-4DA0-B112-58EB4A68C085}" type="presParOf" srcId="{881F7DCD-039B-423B-8A08-066D59D3728A}" destId="{79AE8FB6-D204-4E85-9957-C47B5A92D084}" srcOrd="0" destOrd="0" presId="urn:microsoft.com/office/officeart/2018/2/layout/IconLabelList"/>
    <dgm:cxn modelId="{BE949281-063D-4512-8886-86794C8990D1}" type="presParOf" srcId="{881F7DCD-039B-423B-8A08-066D59D3728A}" destId="{2C16EF5E-E590-4670-B6CE-AA2C1B234A61}" srcOrd="1" destOrd="0" presId="urn:microsoft.com/office/officeart/2018/2/layout/IconLabelList"/>
    <dgm:cxn modelId="{5FC21802-5498-4966-9D3F-1D95F19FE491}" type="presParOf" srcId="{881F7DCD-039B-423B-8A08-066D59D3728A}" destId="{8A4274F2-CF28-4A18-BA8B-BC3B1565AE6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8041C4-CCFE-4AA0-83AD-808EDCBDCBE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411E581-0D25-4545-B1B8-96C046EEA344}">
      <dgm:prSet custT="1"/>
      <dgm:spPr/>
      <dgm:t>
        <a:bodyPr/>
        <a:lstStyle/>
        <a:p>
          <a:pPr>
            <a:lnSpc>
              <a:spcPct val="100000"/>
            </a:lnSpc>
          </a:pPr>
          <a:r>
            <a:rPr lang="en-US" sz="1400" dirty="0"/>
            <a:t>The heart of the Regionally Coordinated Homelessness Action Plan are the Key Actions to address The System Performance Measures (SPMs) and the Equity Plan. This is what we will be focused on today</a:t>
          </a:r>
          <a:r>
            <a:rPr lang="en-US" sz="1100" dirty="0"/>
            <a:t> </a:t>
          </a:r>
        </a:p>
      </dgm:t>
    </dgm:pt>
    <dgm:pt modelId="{5D7AAE2B-64ED-4237-9B64-44A1B0EDC157}" type="parTrans" cxnId="{BF9D4E13-79CB-4AC9-AA19-EB6B2A2FB9A6}">
      <dgm:prSet/>
      <dgm:spPr/>
      <dgm:t>
        <a:bodyPr/>
        <a:lstStyle/>
        <a:p>
          <a:endParaRPr lang="en-US"/>
        </a:p>
      </dgm:t>
    </dgm:pt>
    <dgm:pt modelId="{3CEB145A-948C-4B9A-A456-0F46049F1A40}" type="sibTrans" cxnId="{BF9D4E13-79CB-4AC9-AA19-EB6B2A2FB9A6}">
      <dgm:prSet/>
      <dgm:spPr/>
      <dgm:t>
        <a:bodyPr/>
        <a:lstStyle/>
        <a:p>
          <a:endParaRPr lang="en-US"/>
        </a:p>
      </dgm:t>
    </dgm:pt>
    <dgm:pt modelId="{1FD28D7E-83EE-4769-BE88-DB8FACF6416A}">
      <dgm:prSet/>
      <dgm:spPr/>
      <dgm:t>
        <a:bodyPr/>
        <a:lstStyle/>
        <a:p>
          <a:pPr>
            <a:lnSpc>
              <a:spcPct val="100000"/>
            </a:lnSpc>
          </a:pPr>
          <a:r>
            <a:rPr lang="en-US" dirty="0"/>
            <a:t>Today, we plan to keep as many people together as possible in one group for brainstorming</a:t>
          </a:r>
        </a:p>
      </dgm:t>
    </dgm:pt>
    <dgm:pt modelId="{BB904EAC-00AC-4A2C-BF6E-C5827850CB0D}" type="parTrans" cxnId="{A0B9A125-5F19-4FC4-82D6-271226B1A00E}">
      <dgm:prSet/>
      <dgm:spPr/>
      <dgm:t>
        <a:bodyPr/>
        <a:lstStyle/>
        <a:p>
          <a:endParaRPr lang="en-US"/>
        </a:p>
      </dgm:t>
    </dgm:pt>
    <dgm:pt modelId="{50FA7A7F-ED2C-4339-B230-C8A95EFF89FA}" type="sibTrans" cxnId="{A0B9A125-5F19-4FC4-82D6-271226B1A00E}">
      <dgm:prSet/>
      <dgm:spPr/>
      <dgm:t>
        <a:bodyPr/>
        <a:lstStyle/>
        <a:p>
          <a:endParaRPr lang="en-US"/>
        </a:p>
      </dgm:t>
    </dgm:pt>
    <dgm:pt modelId="{9C6EBFE8-EA43-44BE-A1EE-06A14B20A351}">
      <dgm:prSet/>
      <dgm:spPr/>
      <dgm:t>
        <a:bodyPr/>
        <a:lstStyle/>
        <a:p>
          <a:pPr>
            <a:lnSpc>
              <a:spcPct val="100000"/>
            </a:lnSpc>
          </a:pPr>
          <a:r>
            <a:rPr lang="en-US" dirty="0"/>
            <a:t>If we have more than 25 people/groups logged on, we’ll split into two groups</a:t>
          </a:r>
        </a:p>
      </dgm:t>
    </dgm:pt>
    <dgm:pt modelId="{3DD244CB-FBD9-4BCE-810B-FA6468799886}" type="parTrans" cxnId="{42FE3246-765A-454F-9B13-F43D6E88585B}">
      <dgm:prSet/>
      <dgm:spPr/>
      <dgm:t>
        <a:bodyPr/>
        <a:lstStyle/>
        <a:p>
          <a:endParaRPr lang="en-US"/>
        </a:p>
      </dgm:t>
    </dgm:pt>
    <dgm:pt modelId="{F6254471-8ED4-43B6-A702-6650F5FED297}" type="sibTrans" cxnId="{42FE3246-765A-454F-9B13-F43D6E88585B}">
      <dgm:prSet/>
      <dgm:spPr/>
      <dgm:t>
        <a:bodyPr/>
        <a:lstStyle/>
        <a:p>
          <a:endParaRPr lang="en-US"/>
        </a:p>
      </dgm:t>
    </dgm:pt>
    <dgm:pt modelId="{8CA3A477-DCCF-4611-BE1A-52BEAF1910FA}">
      <dgm:prSet/>
      <dgm:spPr/>
      <dgm:t>
        <a:bodyPr/>
        <a:lstStyle/>
        <a:p>
          <a:pPr>
            <a:lnSpc>
              <a:spcPct val="100000"/>
            </a:lnSpc>
          </a:pPr>
          <a:r>
            <a:rPr lang="en-US"/>
            <a:t>In person watch parties with more than 10 people will brainstorm together; those with 10 or fewer will stay with the larger group</a:t>
          </a:r>
        </a:p>
      </dgm:t>
    </dgm:pt>
    <dgm:pt modelId="{F211AD7A-B065-457E-8C2A-BF07DE558CDF}" type="parTrans" cxnId="{0A2AA1FD-3659-4830-A75A-B058DDBE08DB}">
      <dgm:prSet/>
      <dgm:spPr/>
      <dgm:t>
        <a:bodyPr/>
        <a:lstStyle/>
        <a:p>
          <a:endParaRPr lang="en-US"/>
        </a:p>
      </dgm:t>
    </dgm:pt>
    <dgm:pt modelId="{A8A9066C-CDFD-4DE8-8C38-DB898556F38F}" type="sibTrans" cxnId="{0A2AA1FD-3659-4830-A75A-B058DDBE08DB}">
      <dgm:prSet/>
      <dgm:spPr/>
      <dgm:t>
        <a:bodyPr/>
        <a:lstStyle/>
        <a:p>
          <a:endParaRPr lang="en-US"/>
        </a:p>
      </dgm:t>
    </dgm:pt>
    <dgm:pt modelId="{B28061A3-92B3-4912-BE1F-1DA551A0ADE1}" type="pres">
      <dgm:prSet presAssocID="{728041C4-CCFE-4AA0-83AD-808EDCBDCBEE}" presName="root" presStyleCnt="0">
        <dgm:presLayoutVars>
          <dgm:dir/>
          <dgm:resizeHandles val="exact"/>
        </dgm:presLayoutVars>
      </dgm:prSet>
      <dgm:spPr/>
    </dgm:pt>
    <dgm:pt modelId="{4E8EF8BB-D3A7-4934-A177-382EBAEE58A0}" type="pres">
      <dgm:prSet presAssocID="{A411E581-0D25-4545-B1B8-96C046EEA344}" presName="compNode" presStyleCnt="0"/>
      <dgm:spPr/>
    </dgm:pt>
    <dgm:pt modelId="{EDA7225A-CD43-4704-9AB9-A4CD4DE7180F}" type="pres">
      <dgm:prSet presAssocID="{A411E581-0D25-4545-B1B8-96C046EEA344}" presName="iconRect" presStyleLbl="node1" presStyleIdx="0" presStyleCnt="4" custLinFactNeighborX="-1999" custLinFactNeighborY="1499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FCF6ACF3-AF7A-47A8-A327-B115618A838A}" type="pres">
      <dgm:prSet presAssocID="{A411E581-0D25-4545-B1B8-96C046EEA344}" presName="spaceRect" presStyleCnt="0"/>
      <dgm:spPr/>
    </dgm:pt>
    <dgm:pt modelId="{B0506694-0760-4277-83BF-168BF9173348}" type="pres">
      <dgm:prSet presAssocID="{A411E581-0D25-4545-B1B8-96C046EEA344}" presName="textRect" presStyleLbl="revTx" presStyleIdx="0" presStyleCnt="4" custScaleX="125701" custScaleY="161551" custLinFactNeighborX="-900" custLinFactNeighborY="44278">
        <dgm:presLayoutVars>
          <dgm:chMax val="1"/>
          <dgm:chPref val="1"/>
        </dgm:presLayoutVars>
      </dgm:prSet>
      <dgm:spPr/>
    </dgm:pt>
    <dgm:pt modelId="{50262086-1DC0-4C74-B131-74C3E0CF7E08}" type="pres">
      <dgm:prSet presAssocID="{3CEB145A-948C-4B9A-A456-0F46049F1A40}" presName="sibTrans" presStyleCnt="0"/>
      <dgm:spPr/>
    </dgm:pt>
    <dgm:pt modelId="{251177AB-CCF8-43A2-9D83-40866025CF6E}" type="pres">
      <dgm:prSet presAssocID="{1FD28D7E-83EE-4769-BE88-DB8FACF6416A}" presName="compNode" presStyleCnt="0"/>
      <dgm:spPr/>
    </dgm:pt>
    <dgm:pt modelId="{C114C15F-FC95-4115-8E73-CB744594E1D8}" type="pres">
      <dgm:prSet presAssocID="{1FD28D7E-83EE-4769-BE88-DB8FACF6416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3DB5E72E-12A5-43FB-8788-F490E498C89B}" type="pres">
      <dgm:prSet presAssocID="{1FD28D7E-83EE-4769-BE88-DB8FACF6416A}" presName="spaceRect" presStyleCnt="0"/>
      <dgm:spPr/>
    </dgm:pt>
    <dgm:pt modelId="{856857B8-5AAD-4FC8-A7B2-3CFA47AAB59A}" type="pres">
      <dgm:prSet presAssocID="{1FD28D7E-83EE-4769-BE88-DB8FACF6416A}" presName="textRect" presStyleLbl="revTx" presStyleIdx="1" presStyleCnt="4">
        <dgm:presLayoutVars>
          <dgm:chMax val="1"/>
          <dgm:chPref val="1"/>
        </dgm:presLayoutVars>
      </dgm:prSet>
      <dgm:spPr/>
    </dgm:pt>
    <dgm:pt modelId="{B2A2E4BB-D24C-4489-B898-948155160687}" type="pres">
      <dgm:prSet presAssocID="{50FA7A7F-ED2C-4339-B230-C8A95EFF89FA}" presName="sibTrans" presStyleCnt="0"/>
      <dgm:spPr/>
    </dgm:pt>
    <dgm:pt modelId="{E90355D9-23E5-467E-A76F-91F3A60C7F8D}" type="pres">
      <dgm:prSet presAssocID="{9C6EBFE8-EA43-44BE-A1EE-06A14B20A351}" presName="compNode" presStyleCnt="0"/>
      <dgm:spPr/>
    </dgm:pt>
    <dgm:pt modelId="{08490DEA-0D33-4044-8FEE-CBDE85AE2D13}" type="pres">
      <dgm:prSet presAssocID="{9C6EBFE8-EA43-44BE-A1EE-06A14B20A35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of People"/>
        </a:ext>
      </dgm:extLst>
    </dgm:pt>
    <dgm:pt modelId="{0385177A-11DE-44A7-A6EE-DFD18C4B844F}" type="pres">
      <dgm:prSet presAssocID="{9C6EBFE8-EA43-44BE-A1EE-06A14B20A351}" presName="spaceRect" presStyleCnt="0"/>
      <dgm:spPr/>
    </dgm:pt>
    <dgm:pt modelId="{D7BB0496-36B0-476D-94B9-763560E1338D}" type="pres">
      <dgm:prSet presAssocID="{9C6EBFE8-EA43-44BE-A1EE-06A14B20A351}" presName="textRect" presStyleLbl="revTx" presStyleIdx="2" presStyleCnt="4">
        <dgm:presLayoutVars>
          <dgm:chMax val="1"/>
          <dgm:chPref val="1"/>
        </dgm:presLayoutVars>
      </dgm:prSet>
      <dgm:spPr/>
    </dgm:pt>
    <dgm:pt modelId="{B1D32467-E1DA-4C5C-9EB5-60813D61EE75}" type="pres">
      <dgm:prSet presAssocID="{F6254471-8ED4-43B6-A702-6650F5FED297}" presName="sibTrans" presStyleCnt="0"/>
      <dgm:spPr/>
    </dgm:pt>
    <dgm:pt modelId="{167E773D-0563-4092-8B90-5473F917C890}" type="pres">
      <dgm:prSet presAssocID="{8CA3A477-DCCF-4611-BE1A-52BEAF1910FA}" presName="compNode" presStyleCnt="0"/>
      <dgm:spPr/>
    </dgm:pt>
    <dgm:pt modelId="{44BEAF59-919A-4EA1-89FA-BE18BAB55AFB}" type="pres">
      <dgm:prSet presAssocID="{8CA3A477-DCCF-4611-BE1A-52BEAF1910F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oup"/>
        </a:ext>
      </dgm:extLst>
    </dgm:pt>
    <dgm:pt modelId="{CF43EF9D-9B80-473C-BEEE-9ACFEC21210E}" type="pres">
      <dgm:prSet presAssocID="{8CA3A477-DCCF-4611-BE1A-52BEAF1910FA}" presName="spaceRect" presStyleCnt="0"/>
      <dgm:spPr/>
    </dgm:pt>
    <dgm:pt modelId="{3470FAD9-8ACE-4EBB-BE40-6C298EBA735A}" type="pres">
      <dgm:prSet presAssocID="{8CA3A477-DCCF-4611-BE1A-52BEAF1910FA}" presName="textRect" presStyleLbl="revTx" presStyleIdx="3" presStyleCnt="4">
        <dgm:presLayoutVars>
          <dgm:chMax val="1"/>
          <dgm:chPref val="1"/>
        </dgm:presLayoutVars>
      </dgm:prSet>
      <dgm:spPr/>
    </dgm:pt>
  </dgm:ptLst>
  <dgm:cxnLst>
    <dgm:cxn modelId="{BF9D4E13-79CB-4AC9-AA19-EB6B2A2FB9A6}" srcId="{728041C4-CCFE-4AA0-83AD-808EDCBDCBEE}" destId="{A411E581-0D25-4545-B1B8-96C046EEA344}" srcOrd="0" destOrd="0" parTransId="{5D7AAE2B-64ED-4237-9B64-44A1B0EDC157}" sibTransId="{3CEB145A-948C-4B9A-A456-0F46049F1A40}"/>
    <dgm:cxn modelId="{A0B9A125-5F19-4FC4-82D6-271226B1A00E}" srcId="{728041C4-CCFE-4AA0-83AD-808EDCBDCBEE}" destId="{1FD28D7E-83EE-4769-BE88-DB8FACF6416A}" srcOrd="1" destOrd="0" parTransId="{BB904EAC-00AC-4A2C-BF6E-C5827850CB0D}" sibTransId="{50FA7A7F-ED2C-4339-B230-C8A95EFF89FA}"/>
    <dgm:cxn modelId="{42FE3246-765A-454F-9B13-F43D6E88585B}" srcId="{728041C4-CCFE-4AA0-83AD-808EDCBDCBEE}" destId="{9C6EBFE8-EA43-44BE-A1EE-06A14B20A351}" srcOrd="2" destOrd="0" parTransId="{3DD244CB-FBD9-4BCE-810B-FA6468799886}" sibTransId="{F6254471-8ED4-43B6-A702-6650F5FED297}"/>
    <dgm:cxn modelId="{48219662-258D-4CC8-9A17-0CB7DADB60EA}" type="presOf" srcId="{728041C4-CCFE-4AA0-83AD-808EDCBDCBEE}" destId="{B28061A3-92B3-4912-BE1F-1DA551A0ADE1}" srcOrd="0" destOrd="0" presId="urn:microsoft.com/office/officeart/2018/2/layout/IconLabelList"/>
    <dgm:cxn modelId="{76D9C585-1A36-4E0F-B4B9-588504495443}" type="presOf" srcId="{1FD28D7E-83EE-4769-BE88-DB8FACF6416A}" destId="{856857B8-5AAD-4FC8-A7B2-3CFA47AAB59A}" srcOrd="0" destOrd="0" presId="urn:microsoft.com/office/officeart/2018/2/layout/IconLabelList"/>
    <dgm:cxn modelId="{A44E16C4-4C11-4355-AE85-298ECFE91311}" type="presOf" srcId="{8CA3A477-DCCF-4611-BE1A-52BEAF1910FA}" destId="{3470FAD9-8ACE-4EBB-BE40-6C298EBA735A}" srcOrd="0" destOrd="0" presId="urn:microsoft.com/office/officeart/2018/2/layout/IconLabelList"/>
    <dgm:cxn modelId="{9C691BE2-A080-4528-9D0D-7CBC2EB41D98}" type="presOf" srcId="{9C6EBFE8-EA43-44BE-A1EE-06A14B20A351}" destId="{D7BB0496-36B0-476D-94B9-763560E1338D}" srcOrd="0" destOrd="0" presId="urn:microsoft.com/office/officeart/2018/2/layout/IconLabelList"/>
    <dgm:cxn modelId="{440174FC-F8CB-4CAD-99B4-8E5A27AAFDC8}" type="presOf" srcId="{A411E581-0D25-4545-B1B8-96C046EEA344}" destId="{B0506694-0760-4277-83BF-168BF9173348}" srcOrd="0" destOrd="0" presId="urn:microsoft.com/office/officeart/2018/2/layout/IconLabelList"/>
    <dgm:cxn modelId="{0A2AA1FD-3659-4830-A75A-B058DDBE08DB}" srcId="{728041C4-CCFE-4AA0-83AD-808EDCBDCBEE}" destId="{8CA3A477-DCCF-4611-BE1A-52BEAF1910FA}" srcOrd="3" destOrd="0" parTransId="{F211AD7A-B065-457E-8C2A-BF07DE558CDF}" sibTransId="{A8A9066C-CDFD-4DE8-8C38-DB898556F38F}"/>
    <dgm:cxn modelId="{77773C1A-498D-456E-8A75-F9A037221F92}" type="presParOf" srcId="{B28061A3-92B3-4912-BE1F-1DA551A0ADE1}" destId="{4E8EF8BB-D3A7-4934-A177-382EBAEE58A0}" srcOrd="0" destOrd="0" presId="urn:microsoft.com/office/officeart/2018/2/layout/IconLabelList"/>
    <dgm:cxn modelId="{63DE3B95-0AFA-45C3-87C8-B221594BB18A}" type="presParOf" srcId="{4E8EF8BB-D3A7-4934-A177-382EBAEE58A0}" destId="{EDA7225A-CD43-4704-9AB9-A4CD4DE7180F}" srcOrd="0" destOrd="0" presId="urn:microsoft.com/office/officeart/2018/2/layout/IconLabelList"/>
    <dgm:cxn modelId="{EE5D1D09-BB02-4C10-A0A3-2D94AE2AEB23}" type="presParOf" srcId="{4E8EF8BB-D3A7-4934-A177-382EBAEE58A0}" destId="{FCF6ACF3-AF7A-47A8-A327-B115618A838A}" srcOrd="1" destOrd="0" presId="urn:microsoft.com/office/officeart/2018/2/layout/IconLabelList"/>
    <dgm:cxn modelId="{83DE042A-63E6-4EEC-8CA4-EDBF766A64FA}" type="presParOf" srcId="{4E8EF8BB-D3A7-4934-A177-382EBAEE58A0}" destId="{B0506694-0760-4277-83BF-168BF9173348}" srcOrd="2" destOrd="0" presId="urn:microsoft.com/office/officeart/2018/2/layout/IconLabelList"/>
    <dgm:cxn modelId="{12BAE426-B015-47D4-94F5-98DB8D3072E4}" type="presParOf" srcId="{B28061A3-92B3-4912-BE1F-1DA551A0ADE1}" destId="{50262086-1DC0-4C74-B131-74C3E0CF7E08}" srcOrd="1" destOrd="0" presId="urn:microsoft.com/office/officeart/2018/2/layout/IconLabelList"/>
    <dgm:cxn modelId="{BEFA988D-D5A5-4A97-8CDE-93C8A210B2A4}" type="presParOf" srcId="{B28061A3-92B3-4912-BE1F-1DA551A0ADE1}" destId="{251177AB-CCF8-43A2-9D83-40866025CF6E}" srcOrd="2" destOrd="0" presId="urn:microsoft.com/office/officeart/2018/2/layout/IconLabelList"/>
    <dgm:cxn modelId="{2C8883BF-2321-4A00-A290-FA4D58C8CEF0}" type="presParOf" srcId="{251177AB-CCF8-43A2-9D83-40866025CF6E}" destId="{C114C15F-FC95-4115-8E73-CB744594E1D8}" srcOrd="0" destOrd="0" presId="urn:microsoft.com/office/officeart/2018/2/layout/IconLabelList"/>
    <dgm:cxn modelId="{A68C63C5-E92B-4763-9872-10D1FA68DE85}" type="presParOf" srcId="{251177AB-CCF8-43A2-9D83-40866025CF6E}" destId="{3DB5E72E-12A5-43FB-8788-F490E498C89B}" srcOrd="1" destOrd="0" presId="urn:microsoft.com/office/officeart/2018/2/layout/IconLabelList"/>
    <dgm:cxn modelId="{E21FA297-C3FA-45B0-AEF5-A4747DCA25A2}" type="presParOf" srcId="{251177AB-CCF8-43A2-9D83-40866025CF6E}" destId="{856857B8-5AAD-4FC8-A7B2-3CFA47AAB59A}" srcOrd="2" destOrd="0" presId="urn:microsoft.com/office/officeart/2018/2/layout/IconLabelList"/>
    <dgm:cxn modelId="{3AD53C8B-2BE2-4FB3-B5FA-9CBB8D21C019}" type="presParOf" srcId="{B28061A3-92B3-4912-BE1F-1DA551A0ADE1}" destId="{B2A2E4BB-D24C-4489-B898-948155160687}" srcOrd="3" destOrd="0" presId="urn:microsoft.com/office/officeart/2018/2/layout/IconLabelList"/>
    <dgm:cxn modelId="{EFE9F80A-3525-4800-9495-C51346B701C8}" type="presParOf" srcId="{B28061A3-92B3-4912-BE1F-1DA551A0ADE1}" destId="{E90355D9-23E5-467E-A76F-91F3A60C7F8D}" srcOrd="4" destOrd="0" presId="urn:microsoft.com/office/officeart/2018/2/layout/IconLabelList"/>
    <dgm:cxn modelId="{745D2144-756B-4647-80FF-2821CEA68169}" type="presParOf" srcId="{E90355D9-23E5-467E-A76F-91F3A60C7F8D}" destId="{08490DEA-0D33-4044-8FEE-CBDE85AE2D13}" srcOrd="0" destOrd="0" presId="urn:microsoft.com/office/officeart/2018/2/layout/IconLabelList"/>
    <dgm:cxn modelId="{8EC445C7-961C-46F1-A2D8-5DCAFC2810F1}" type="presParOf" srcId="{E90355D9-23E5-467E-A76F-91F3A60C7F8D}" destId="{0385177A-11DE-44A7-A6EE-DFD18C4B844F}" srcOrd="1" destOrd="0" presId="urn:microsoft.com/office/officeart/2018/2/layout/IconLabelList"/>
    <dgm:cxn modelId="{8CE5DC2F-62BC-483D-B781-E87DEA85E243}" type="presParOf" srcId="{E90355D9-23E5-467E-A76F-91F3A60C7F8D}" destId="{D7BB0496-36B0-476D-94B9-763560E1338D}" srcOrd="2" destOrd="0" presId="urn:microsoft.com/office/officeart/2018/2/layout/IconLabelList"/>
    <dgm:cxn modelId="{3533A99C-F026-4ED5-B348-985A3BD3BF69}" type="presParOf" srcId="{B28061A3-92B3-4912-BE1F-1DA551A0ADE1}" destId="{B1D32467-E1DA-4C5C-9EB5-60813D61EE75}" srcOrd="5" destOrd="0" presId="urn:microsoft.com/office/officeart/2018/2/layout/IconLabelList"/>
    <dgm:cxn modelId="{68A6FAB7-7D52-4EB0-BDBC-C3097B607CE1}" type="presParOf" srcId="{B28061A3-92B3-4912-BE1F-1DA551A0ADE1}" destId="{167E773D-0563-4092-8B90-5473F917C890}" srcOrd="6" destOrd="0" presId="urn:microsoft.com/office/officeart/2018/2/layout/IconLabelList"/>
    <dgm:cxn modelId="{3159F8B1-A648-4660-B85B-24950E3EB6A4}" type="presParOf" srcId="{167E773D-0563-4092-8B90-5473F917C890}" destId="{44BEAF59-919A-4EA1-89FA-BE18BAB55AFB}" srcOrd="0" destOrd="0" presId="urn:microsoft.com/office/officeart/2018/2/layout/IconLabelList"/>
    <dgm:cxn modelId="{9354EB33-C313-4057-8117-25F8FF462F38}" type="presParOf" srcId="{167E773D-0563-4092-8B90-5473F917C890}" destId="{CF43EF9D-9B80-473C-BEEE-9ACFEC21210E}" srcOrd="1" destOrd="0" presId="urn:microsoft.com/office/officeart/2018/2/layout/IconLabelList"/>
    <dgm:cxn modelId="{E0831E4E-AE8B-4295-BF6A-697216641BCD}" type="presParOf" srcId="{167E773D-0563-4092-8B90-5473F917C890}" destId="{3470FAD9-8ACE-4EBB-BE40-6C298EBA735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0F1DE-8684-46B0-B35C-E19F47A77E08}">
      <dsp:nvSpPr>
        <dsp:cNvPr id="0" name=""/>
        <dsp:cNvSpPr/>
      </dsp:nvSpPr>
      <dsp:spPr>
        <a:xfrm>
          <a:off x="1597993" y="392073"/>
          <a:ext cx="1029408" cy="102940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777AF9-6B15-4593-83CA-11D47E702402}">
      <dsp:nvSpPr>
        <dsp:cNvPr id="0" name=""/>
        <dsp:cNvSpPr/>
      </dsp:nvSpPr>
      <dsp:spPr>
        <a:xfrm>
          <a:off x="435161" y="1801862"/>
          <a:ext cx="3355071"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solidFill>
                <a:schemeClr val="accent2"/>
              </a:solidFill>
              <a:latin typeface="Arial Nova" panose="020B0504020202020204" pitchFamily="34" charset="0"/>
            </a:rPr>
            <a:t>Participate with intention &amp; contribute positive feedback</a:t>
          </a:r>
        </a:p>
      </dsp:txBody>
      <dsp:txXfrm>
        <a:off x="435161" y="1801862"/>
        <a:ext cx="3355071" cy="1125000"/>
      </dsp:txXfrm>
    </dsp:sp>
    <dsp:sp modelId="{9CAB297F-ADFC-4666-96AB-B121A851D091}">
      <dsp:nvSpPr>
        <dsp:cNvPr id="0" name=""/>
        <dsp:cNvSpPr/>
      </dsp:nvSpPr>
      <dsp:spPr>
        <a:xfrm>
          <a:off x="4819642" y="392073"/>
          <a:ext cx="1029408" cy="10294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8340B1-5613-459F-87B9-EB66CA6D1A5B}">
      <dsp:nvSpPr>
        <dsp:cNvPr id="0" name=""/>
        <dsp:cNvSpPr/>
      </dsp:nvSpPr>
      <dsp:spPr>
        <a:xfrm>
          <a:off x="4190559" y="1801862"/>
          <a:ext cx="2287574"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solidFill>
                <a:schemeClr val="accent2"/>
              </a:solidFill>
              <a:latin typeface="Arial Nova" panose="020B0504020202020204" pitchFamily="34" charset="0"/>
            </a:rPr>
            <a:t>Appreciate the diversity of perspectives</a:t>
          </a:r>
        </a:p>
      </dsp:txBody>
      <dsp:txXfrm>
        <a:off x="4190559" y="1801862"/>
        <a:ext cx="2287574" cy="1125000"/>
      </dsp:txXfrm>
    </dsp:sp>
    <dsp:sp modelId="{79AE8FB6-D204-4E85-9957-C47B5A92D084}">
      <dsp:nvSpPr>
        <dsp:cNvPr id="0" name=""/>
        <dsp:cNvSpPr/>
      </dsp:nvSpPr>
      <dsp:spPr>
        <a:xfrm>
          <a:off x="7507542" y="392073"/>
          <a:ext cx="1029408" cy="10294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4274F2-CF28-4A18-BA8B-BC3B1565AE69}">
      <dsp:nvSpPr>
        <dsp:cNvPr id="0" name=""/>
        <dsp:cNvSpPr/>
      </dsp:nvSpPr>
      <dsp:spPr>
        <a:xfrm>
          <a:off x="6878459" y="1801862"/>
          <a:ext cx="2287574"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solidFill>
                <a:schemeClr val="accent2"/>
              </a:solidFill>
              <a:latin typeface="Arial Nova" panose="020B0504020202020204" pitchFamily="34" charset="0"/>
            </a:rPr>
            <a:t>Maintain a respectful space</a:t>
          </a:r>
        </a:p>
      </dsp:txBody>
      <dsp:txXfrm>
        <a:off x="6878459" y="1801862"/>
        <a:ext cx="2287574" cy="112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7225A-CD43-4704-9AB9-A4CD4DE7180F}">
      <dsp:nvSpPr>
        <dsp:cNvPr id="0" name=""/>
        <dsp:cNvSpPr/>
      </dsp:nvSpPr>
      <dsp:spPr>
        <a:xfrm>
          <a:off x="1144835" y="954985"/>
          <a:ext cx="933350" cy="9333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506694-0760-4277-83BF-168BF9173348}">
      <dsp:nvSpPr>
        <dsp:cNvPr id="0" name=""/>
        <dsp:cNvSpPr/>
      </dsp:nvSpPr>
      <dsp:spPr>
        <a:xfrm>
          <a:off x="307911" y="2319863"/>
          <a:ext cx="2607179" cy="2108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The heart of the Regionally Coordinated Homelessness Action Plan are the Key Actions to address The System Performance Measures (SPMs) and the Equity Plan. This is what we will be focused on today</a:t>
          </a:r>
          <a:r>
            <a:rPr lang="en-US" sz="1100" kern="1200" dirty="0"/>
            <a:t> </a:t>
          </a:r>
        </a:p>
      </dsp:txBody>
      <dsp:txXfrm>
        <a:off x="307911" y="2319863"/>
        <a:ext cx="2607179" cy="2108240"/>
      </dsp:txXfrm>
    </dsp:sp>
    <dsp:sp modelId="{C114C15F-FC95-4115-8E73-CB744594E1D8}">
      <dsp:nvSpPr>
        <dsp:cNvPr id="0" name=""/>
        <dsp:cNvSpPr/>
      </dsp:nvSpPr>
      <dsp:spPr>
        <a:xfrm>
          <a:off x="3867108" y="1015840"/>
          <a:ext cx="933350" cy="9333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6857B8-5AAD-4FC8-A7B2-3CFA47AAB59A}">
      <dsp:nvSpPr>
        <dsp:cNvPr id="0" name=""/>
        <dsp:cNvSpPr/>
      </dsp:nvSpPr>
      <dsp:spPr>
        <a:xfrm>
          <a:off x="3296728" y="2344465"/>
          <a:ext cx="2074111" cy="13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Today, we plan to keep as many people together as possible in one group for brainstorming</a:t>
          </a:r>
        </a:p>
      </dsp:txBody>
      <dsp:txXfrm>
        <a:off x="3296728" y="2344465"/>
        <a:ext cx="2074111" cy="1305000"/>
      </dsp:txXfrm>
    </dsp:sp>
    <dsp:sp modelId="{08490DEA-0D33-4044-8FEE-CBDE85AE2D13}">
      <dsp:nvSpPr>
        <dsp:cNvPr id="0" name=""/>
        <dsp:cNvSpPr/>
      </dsp:nvSpPr>
      <dsp:spPr>
        <a:xfrm>
          <a:off x="6304190" y="1015840"/>
          <a:ext cx="933350" cy="9333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BB0496-36B0-476D-94B9-763560E1338D}">
      <dsp:nvSpPr>
        <dsp:cNvPr id="0" name=""/>
        <dsp:cNvSpPr/>
      </dsp:nvSpPr>
      <dsp:spPr>
        <a:xfrm>
          <a:off x="5733809" y="2344465"/>
          <a:ext cx="2074111" cy="13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If we have more than 25 people/groups logged on, we’ll split into two groups</a:t>
          </a:r>
        </a:p>
      </dsp:txBody>
      <dsp:txXfrm>
        <a:off x="5733809" y="2344465"/>
        <a:ext cx="2074111" cy="1305000"/>
      </dsp:txXfrm>
    </dsp:sp>
    <dsp:sp modelId="{44BEAF59-919A-4EA1-89FA-BE18BAB55AFB}">
      <dsp:nvSpPr>
        <dsp:cNvPr id="0" name=""/>
        <dsp:cNvSpPr/>
      </dsp:nvSpPr>
      <dsp:spPr>
        <a:xfrm>
          <a:off x="8741271" y="1015840"/>
          <a:ext cx="933350" cy="9333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70FAD9-8ACE-4EBB-BE40-6C298EBA735A}">
      <dsp:nvSpPr>
        <dsp:cNvPr id="0" name=""/>
        <dsp:cNvSpPr/>
      </dsp:nvSpPr>
      <dsp:spPr>
        <a:xfrm>
          <a:off x="8170891" y="2344465"/>
          <a:ext cx="2074111" cy="130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In person watch parties with more than 10 people will brainstorm together; those with 10 or fewer will stay with the larger group</a:t>
          </a:r>
        </a:p>
      </dsp:txBody>
      <dsp:txXfrm>
        <a:off x="8170891" y="2344465"/>
        <a:ext cx="2074111" cy="1305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B5ABBC2-17CF-460E-9279-CE891729B588}" type="datetimeFigureOut">
              <a:rPr lang="en-US" smtClean="0"/>
              <a:t>2/22/24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3544DB0-F583-466F-BA4E-A9EFCA4165DF}" type="slidenum">
              <a:rPr lang="en-US" smtClean="0"/>
              <a:t>‹#›</a:t>
            </a:fld>
            <a:endParaRPr lang="en-US"/>
          </a:p>
        </p:txBody>
      </p:sp>
    </p:spTree>
    <p:extLst>
      <p:ext uri="{BB962C8B-B14F-4D97-AF65-F5344CB8AC3E}">
        <p14:creationId xmlns:p14="http://schemas.microsoft.com/office/powerpoint/2010/main" val="4284499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544DB0-F583-466F-BA4E-A9EFCA4165DF}" type="slidenum">
              <a:rPr lang="en-US" smtClean="0"/>
              <a:t>4</a:t>
            </a:fld>
            <a:endParaRPr lang="en-US"/>
          </a:p>
        </p:txBody>
      </p:sp>
    </p:spTree>
    <p:extLst>
      <p:ext uri="{BB962C8B-B14F-4D97-AF65-F5344CB8AC3E}">
        <p14:creationId xmlns:p14="http://schemas.microsoft.com/office/powerpoint/2010/main" val="2960777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2/22/24</a:t>
            </a:r>
          </a:p>
        </p:txBody>
      </p:sp>
      <p:sp>
        <p:nvSpPr>
          <p:cNvPr id="6" name="Slide Number Placeholder 5"/>
          <p:cNvSpPr>
            <a:spLocks noGrp="1"/>
          </p:cNvSpPr>
          <p:nvPr>
            <p:ph type="sldNum" sz="quarter" idx="12"/>
          </p:nvPr>
        </p:nvSpPr>
        <p:spPr/>
        <p:txBody>
          <a:bodyPr/>
          <a:lstStyle/>
          <a:p>
            <a:fld id="{B39FA255-9F49-4814-A3F4-92094FD5945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014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2/22/24</a:t>
            </a:r>
          </a:p>
        </p:txBody>
      </p:sp>
      <p:sp>
        <p:nvSpPr>
          <p:cNvPr id="6" name="Slide Number Placeholder 5"/>
          <p:cNvSpPr>
            <a:spLocks noGrp="1"/>
          </p:cNvSpPr>
          <p:nvPr>
            <p:ph type="sldNum" sz="quarter" idx="12"/>
          </p:nvPr>
        </p:nvSpPr>
        <p:spPr/>
        <p:txBody>
          <a:bodyPr/>
          <a:lstStyle/>
          <a:p>
            <a:fld id="{B39FA255-9F49-4814-A3F4-92094FD59458}" type="slidenum">
              <a:rPr lang="en-US" smtClean="0"/>
              <a:t>‹#›</a:t>
            </a:fld>
            <a:endParaRPr lang="en-US"/>
          </a:p>
        </p:txBody>
      </p:sp>
    </p:spTree>
    <p:extLst>
      <p:ext uri="{BB962C8B-B14F-4D97-AF65-F5344CB8AC3E}">
        <p14:creationId xmlns:p14="http://schemas.microsoft.com/office/powerpoint/2010/main" val="2154342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2/22/24</a:t>
            </a:r>
          </a:p>
        </p:txBody>
      </p:sp>
      <p:sp>
        <p:nvSpPr>
          <p:cNvPr id="6" name="Slide Number Placeholder 5"/>
          <p:cNvSpPr>
            <a:spLocks noGrp="1"/>
          </p:cNvSpPr>
          <p:nvPr>
            <p:ph type="sldNum" sz="quarter" idx="12"/>
          </p:nvPr>
        </p:nvSpPr>
        <p:spPr/>
        <p:txBody>
          <a:bodyPr/>
          <a:lstStyle/>
          <a:p>
            <a:fld id="{B39FA255-9F49-4814-A3F4-92094FD59458}" type="slidenum">
              <a:rPr lang="en-US" smtClean="0"/>
              <a:t>‹#›</a:t>
            </a:fld>
            <a:endParaRPr lang="en-US"/>
          </a:p>
        </p:txBody>
      </p:sp>
    </p:spTree>
    <p:extLst>
      <p:ext uri="{BB962C8B-B14F-4D97-AF65-F5344CB8AC3E}">
        <p14:creationId xmlns:p14="http://schemas.microsoft.com/office/powerpoint/2010/main" val="373703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2/22/24</a:t>
            </a:r>
          </a:p>
        </p:txBody>
      </p:sp>
      <p:sp>
        <p:nvSpPr>
          <p:cNvPr id="6" name="Slide Number Placeholder 5"/>
          <p:cNvSpPr>
            <a:spLocks noGrp="1"/>
          </p:cNvSpPr>
          <p:nvPr>
            <p:ph type="sldNum" sz="quarter" idx="12"/>
          </p:nvPr>
        </p:nvSpPr>
        <p:spPr/>
        <p:txBody>
          <a:bodyPr/>
          <a:lstStyle/>
          <a:p>
            <a:fld id="{B39FA255-9F49-4814-A3F4-92094FD59458}" type="slidenum">
              <a:rPr lang="en-US" smtClean="0"/>
              <a:t>‹#›</a:t>
            </a:fld>
            <a:endParaRPr lang="en-US"/>
          </a:p>
        </p:txBody>
      </p:sp>
    </p:spTree>
    <p:extLst>
      <p:ext uri="{BB962C8B-B14F-4D97-AF65-F5344CB8AC3E}">
        <p14:creationId xmlns:p14="http://schemas.microsoft.com/office/powerpoint/2010/main" val="392274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2/22/24</a:t>
            </a:r>
          </a:p>
        </p:txBody>
      </p:sp>
      <p:sp>
        <p:nvSpPr>
          <p:cNvPr id="6" name="Slide Number Placeholder 5"/>
          <p:cNvSpPr>
            <a:spLocks noGrp="1"/>
          </p:cNvSpPr>
          <p:nvPr>
            <p:ph type="sldNum" sz="quarter" idx="12"/>
          </p:nvPr>
        </p:nvSpPr>
        <p:spPr/>
        <p:txBody>
          <a:bodyPr/>
          <a:lstStyle/>
          <a:p>
            <a:fld id="{B39FA255-9F49-4814-A3F4-92094FD5945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69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2/22/24</a:t>
            </a:r>
          </a:p>
        </p:txBody>
      </p:sp>
      <p:sp>
        <p:nvSpPr>
          <p:cNvPr id="7" name="Slide Number Placeholder 6"/>
          <p:cNvSpPr>
            <a:spLocks noGrp="1"/>
          </p:cNvSpPr>
          <p:nvPr>
            <p:ph type="sldNum" sz="quarter" idx="12"/>
          </p:nvPr>
        </p:nvSpPr>
        <p:spPr/>
        <p:txBody>
          <a:bodyPr/>
          <a:lstStyle/>
          <a:p>
            <a:fld id="{B39FA255-9F49-4814-A3F4-92094FD59458}" type="slidenum">
              <a:rPr lang="en-US" smtClean="0"/>
              <a:t>‹#›</a:t>
            </a:fld>
            <a:endParaRPr lang="en-US"/>
          </a:p>
        </p:txBody>
      </p:sp>
    </p:spTree>
    <p:extLst>
      <p:ext uri="{BB962C8B-B14F-4D97-AF65-F5344CB8AC3E}">
        <p14:creationId xmlns:p14="http://schemas.microsoft.com/office/powerpoint/2010/main" val="384510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2/22/24</a:t>
            </a:r>
          </a:p>
        </p:txBody>
      </p:sp>
      <p:sp>
        <p:nvSpPr>
          <p:cNvPr id="9" name="Slide Number Placeholder 8"/>
          <p:cNvSpPr>
            <a:spLocks noGrp="1"/>
          </p:cNvSpPr>
          <p:nvPr>
            <p:ph type="sldNum" sz="quarter" idx="12"/>
          </p:nvPr>
        </p:nvSpPr>
        <p:spPr/>
        <p:txBody>
          <a:bodyPr/>
          <a:lstStyle/>
          <a:p>
            <a:fld id="{B39FA255-9F49-4814-A3F4-92094FD59458}" type="slidenum">
              <a:rPr lang="en-US" smtClean="0"/>
              <a:t>‹#›</a:t>
            </a:fld>
            <a:endParaRPr lang="en-US"/>
          </a:p>
        </p:txBody>
      </p:sp>
    </p:spTree>
    <p:extLst>
      <p:ext uri="{BB962C8B-B14F-4D97-AF65-F5344CB8AC3E}">
        <p14:creationId xmlns:p14="http://schemas.microsoft.com/office/powerpoint/2010/main" val="353619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2/22/24</a:t>
            </a:r>
          </a:p>
        </p:txBody>
      </p:sp>
      <p:sp>
        <p:nvSpPr>
          <p:cNvPr id="5" name="Slide Number Placeholder 4"/>
          <p:cNvSpPr>
            <a:spLocks noGrp="1"/>
          </p:cNvSpPr>
          <p:nvPr>
            <p:ph type="sldNum" sz="quarter" idx="12"/>
          </p:nvPr>
        </p:nvSpPr>
        <p:spPr/>
        <p:txBody>
          <a:bodyPr/>
          <a:lstStyle/>
          <a:p>
            <a:fld id="{B39FA255-9F49-4814-A3F4-92094FD59458}" type="slidenum">
              <a:rPr lang="en-US" smtClean="0"/>
              <a:t>‹#›</a:t>
            </a:fld>
            <a:endParaRPr lang="en-US"/>
          </a:p>
        </p:txBody>
      </p:sp>
    </p:spTree>
    <p:extLst>
      <p:ext uri="{BB962C8B-B14F-4D97-AF65-F5344CB8AC3E}">
        <p14:creationId xmlns:p14="http://schemas.microsoft.com/office/powerpoint/2010/main" val="142956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2/22/24</a:t>
            </a:r>
          </a:p>
        </p:txBody>
      </p:sp>
      <p:sp>
        <p:nvSpPr>
          <p:cNvPr id="9" name="Slide Number Placeholder 8"/>
          <p:cNvSpPr>
            <a:spLocks noGrp="1"/>
          </p:cNvSpPr>
          <p:nvPr>
            <p:ph type="sldNum" sz="quarter" idx="12"/>
          </p:nvPr>
        </p:nvSpPr>
        <p:spPr/>
        <p:txBody>
          <a:bodyPr/>
          <a:lstStyle/>
          <a:p>
            <a:fld id="{B39FA255-9F49-4814-A3F4-92094FD59458}" type="slidenum">
              <a:rPr lang="en-US" smtClean="0"/>
              <a:t>‹#›</a:t>
            </a:fld>
            <a:endParaRPr lang="en-US"/>
          </a:p>
        </p:txBody>
      </p:sp>
    </p:spTree>
    <p:extLst>
      <p:ext uri="{BB962C8B-B14F-4D97-AF65-F5344CB8AC3E}">
        <p14:creationId xmlns:p14="http://schemas.microsoft.com/office/powerpoint/2010/main" val="202806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2/22/24</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39FA255-9F49-4814-A3F4-92094FD59458}" type="slidenum">
              <a:rPr lang="en-US" smtClean="0"/>
              <a:t>‹#›</a:t>
            </a:fld>
            <a:endParaRPr lang="en-US"/>
          </a:p>
        </p:txBody>
      </p:sp>
    </p:spTree>
    <p:extLst>
      <p:ext uri="{BB962C8B-B14F-4D97-AF65-F5344CB8AC3E}">
        <p14:creationId xmlns:p14="http://schemas.microsoft.com/office/powerpoint/2010/main" val="50776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2/22/24</a:t>
            </a:r>
          </a:p>
        </p:txBody>
      </p:sp>
      <p:sp>
        <p:nvSpPr>
          <p:cNvPr id="7" name="Slide Number Placeholder 6"/>
          <p:cNvSpPr>
            <a:spLocks noGrp="1"/>
          </p:cNvSpPr>
          <p:nvPr>
            <p:ph type="sldNum" sz="quarter" idx="12"/>
          </p:nvPr>
        </p:nvSpPr>
        <p:spPr/>
        <p:txBody>
          <a:bodyPr/>
          <a:lstStyle/>
          <a:p>
            <a:fld id="{B39FA255-9F49-4814-A3F4-92094FD59458}" type="slidenum">
              <a:rPr lang="en-US" smtClean="0"/>
              <a:t>‹#›</a:t>
            </a:fld>
            <a:endParaRPr lang="en-US"/>
          </a:p>
        </p:txBody>
      </p:sp>
    </p:spTree>
    <p:extLst>
      <p:ext uri="{BB962C8B-B14F-4D97-AF65-F5344CB8AC3E}">
        <p14:creationId xmlns:p14="http://schemas.microsoft.com/office/powerpoint/2010/main" val="2793178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2/22/24</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39FA255-9F49-4814-A3F4-92094FD5945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6615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CFC9789-57F4-4B9C-ABAA-6F7C8BADC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9B54F538-07DE-4652-B506-5D16E3EBB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2" name="Straight Connector 31">
            <a:extLst>
              <a:ext uri="{FF2B5EF4-FFF2-40B4-BE49-F238E27FC236}">
                <a16:creationId xmlns:a16="http://schemas.microsoft.com/office/drawing/2014/main" id="{03D56195-A6AC-4958-8B87-F7D009353E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F83BAE65-D215-4292-9498-D9610AC2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4F9D50-D126-4C82-89B0-F492E153951C}"/>
              </a:ext>
            </a:extLst>
          </p:cNvPr>
          <p:cNvSpPr>
            <a:spLocks noGrp="1"/>
          </p:cNvSpPr>
          <p:nvPr>
            <p:ph type="ctrTitle"/>
          </p:nvPr>
        </p:nvSpPr>
        <p:spPr>
          <a:xfrm>
            <a:off x="7859485" y="634946"/>
            <a:ext cx="3690257" cy="1450757"/>
          </a:xfrm>
        </p:spPr>
        <p:txBody>
          <a:bodyPr vert="horz" lIns="91440" tIns="45720" rIns="91440" bIns="45720" rtlCol="0" anchor="b">
            <a:normAutofit/>
          </a:bodyPr>
          <a:lstStyle/>
          <a:p>
            <a:pPr>
              <a:spcAft>
                <a:spcPts val="600"/>
              </a:spcAft>
            </a:pPr>
            <a:r>
              <a:rPr lang="en-US" sz="3700" i="1" dirty="0">
                <a:solidFill>
                  <a:schemeClr val="tx1">
                    <a:lumMod val="75000"/>
                    <a:lumOff val="25000"/>
                  </a:schemeClr>
                </a:solidFill>
              </a:rPr>
              <a:t>Public Meeting #3,  February 22, 2024</a:t>
            </a:r>
          </a:p>
        </p:txBody>
      </p:sp>
      <p:pic>
        <p:nvPicPr>
          <p:cNvPr id="5" name="Picture 4">
            <a:extLst>
              <a:ext uri="{FF2B5EF4-FFF2-40B4-BE49-F238E27FC236}">
                <a16:creationId xmlns:a16="http://schemas.microsoft.com/office/drawing/2014/main" id="{868872A3-54DF-923C-0ECB-8F354D6C0A09}"/>
              </a:ext>
            </a:extLst>
          </p:cNvPr>
          <p:cNvPicPr>
            <a:picLocks noChangeAspect="1"/>
          </p:cNvPicPr>
          <p:nvPr/>
        </p:nvPicPr>
        <p:blipFill>
          <a:blip r:embed="rId2"/>
          <a:stretch>
            <a:fillRect/>
          </a:stretch>
        </p:blipFill>
        <p:spPr>
          <a:xfrm>
            <a:off x="633999" y="2044882"/>
            <a:ext cx="6909801" cy="2504804"/>
          </a:xfrm>
          <a:prstGeom prst="rect">
            <a:avLst/>
          </a:prstGeom>
        </p:spPr>
      </p:pic>
      <p:cxnSp>
        <p:nvCxnSpPr>
          <p:cNvPr id="36" name="Straight Connector 35">
            <a:extLst>
              <a:ext uri="{FF2B5EF4-FFF2-40B4-BE49-F238E27FC236}">
                <a16:creationId xmlns:a16="http://schemas.microsoft.com/office/drawing/2014/main" id="{5C99ACED-3F9B-471D-97BC-E5D2D2319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2D2BEB77-63F5-453F-86D1-822518EEF87F}"/>
              </a:ext>
            </a:extLst>
          </p:cNvPr>
          <p:cNvSpPr>
            <a:spLocks/>
          </p:cNvSpPr>
          <p:nvPr/>
        </p:nvSpPr>
        <p:spPr>
          <a:xfrm>
            <a:off x="7859486" y="2198914"/>
            <a:ext cx="3932464" cy="3670180"/>
          </a:xfrm>
          <a:prstGeom prst="rect">
            <a:avLst/>
          </a:prstGeom>
        </p:spPr>
        <p:txBody>
          <a:bodyPr vert="horz" lIns="0" tIns="45720" rIns="0" bIns="45720" rtlCol="0">
            <a:noAutofit/>
          </a:bodyPr>
          <a:lstStyle/>
          <a:p>
            <a:pPr defTabSz="914400">
              <a:lnSpc>
                <a:spcPct val="90000"/>
              </a:lnSpc>
              <a:spcAft>
                <a:spcPts val="600"/>
              </a:spcAft>
              <a:buClr>
                <a:schemeClr val="accent1"/>
              </a:buClr>
              <a:buFont typeface="Calibri" panose="020F0502020204030204" pitchFamily="34" charset="0"/>
            </a:pPr>
            <a:r>
              <a:rPr lang="en-US" sz="3200" b="1" dirty="0">
                <a:solidFill>
                  <a:schemeClr val="tx1">
                    <a:lumMod val="75000"/>
                    <a:lumOff val="25000"/>
                  </a:schemeClr>
                </a:solidFill>
              </a:rPr>
              <a:t>Regionally Coordinated Homelessness Action Plan for Homeless Housing, Assistance and Prevention (HHAP) Round 5</a:t>
            </a:r>
          </a:p>
        </p:txBody>
      </p:sp>
      <p:sp>
        <p:nvSpPr>
          <p:cNvPr id="38" name="Rectangle 37">
            <a:extLst>
              <a:ext uri="{FF2B5EF4-FFF2-40B4-BE49-F238E27FC236}">
                <a16:creationId xmlns:a16="http://schemas.microsoft.com/office/drawing/2014/main" id="{86C05757-249C-4F2B-B326-B940FDD9C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Rectangle 39">
            <a:extLst>
              <a:ext uri="{FF2B5EF4-FFF2-40B4-BE49-F238E27FC236}">
                <a16:creationId xmlns:a16="http://schemas.microsoft.com/office/drawing/2014/main" id="{EE922679-5189-4C5C-9FBB-6839F89C6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670451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8C196-F548-7062-14BC-6D2F121D3AFC}"/>
              </a:ext>
            </a:extLst>
          </p:cNvPr>
          <p:cNvSpPr>
            <a:spLocks noGrp="1"/>
          </p:cNvSpPr>
          <p:nvPr>
            <p:ph type="title"/>
          </p:nvPr>
        </p:nvSpPr>
        <p:spPr/>
        <p:txBody>
          <a:bodyPr/>
          <a:lstStyle/>
          <a:p>
            <a:r>
              <a:rPr lang="en-US" dirty="0"/>
              <a:t>SPMs and Equity Plan for HHAP-5: Brainstorming Key Actions</a:t>
            </a:r>
          </a:p>
        </p:txBody>
      </p:sp>
      <p:graphicFrame>
        <p:nvGraphicFramePr>
          <p:cNvPr id="18" name="Content Placeholder 2">
            <a:extLst>
              <a:ext uri="{FF2B5EF4-FFF2-40B4-BE49-F238E27FC236}">
                <a16:creationId xmlns:a16="http://schemas.microsoft.com/office/drawing/2014/main" id="{FC751B96-4137-5CF9-C133-4F9AB72917DB}"/>
              </a:ext>
            </a:extLst>
          </p:cNvPr>
          <p:cNvGraphicFramePr>
            <a:graphicFrameLocks noGrp="1"/>
          </p:cNvGraphicFramePr>
          <p:nvPr>
            <p:ph idx="1"/>
            <p:extLst>
              <p:ext uri="{D42A27DB-BD31-4B8C-83A1-F6EECF244321}">
                <p14:modId xmlns:p14="http://schemas.microsoft.com/office/powerpoint/2010/main" val="3670693324"/>
              </p:ext>
            </p:extLst>
          </p:nvPr>
        </p:nvGraphicFramePr>
        <p:xfrm>
          <a:off x="877079" y="1436914"/>
          <a:ext cx="10571582" cy="4665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F0CF615D-0F69-3E51-430B-0565133C0F1F}"/>
              </a:ext>
            </a:extLst>
          </p:cNvPr>
          <p:cNvSpPr>
            <a:spLocks noGrp="1"/>
          </p:cNvSpPr>
          <p:nvPr>
            <p:ph type="sldNum" sz="quarter" idx="12"/>
          </p:nvPr>
        </p:nvSpPr>
        <p:spPr/>
        <p:txBody>
          <a:bodyPr/>
          <a:lstStyle/>
          <a:p>
            <a:fld id="{B39FA255-9F49-4814-A3F4-92094FD59458}" type="slidenum">
              <a:rPr lang="en-US" smtClean="0"/>
              <a:t>10</a:t>
            </a:fld>
            <a:endParaRPr lang="en-US"/>
          </a:p>
        </p:txBody>
      </p:sp>
      <p:sp>
        <p:nvSpPr>
          <p:cNvPr id="6" name="Footer Placeholder 5">
            <a:extLst>
              <a:ext uri="{FF2B5EF4-FFF2-40B4-BE49-F238E27FC236}">
                <a16:creationId xmlns:a16="http://schemas.microsoft.com/office/drawing/2014/main" id="{95BD0570-38F8-690E-6C2D-93C8F2C2C14C}"/>
              </a:ext>
            </a:extLst>
          </p:cNvPr>
          <p:cNvSpPr>
            <a:spLocks noGrp="1"/>
          </p:cNvSpPr>
          <p:nvPr>
            <p:ph type="ftr" sz="quarter" idx="11"/>
          </p:nvPr>
        </p:nvSpPr>
        <p:spPr/>
        <p:txBody>
          <a:bodyPr/>
          <a:lstStyle/>
          <a:p>
            <a:r>
              <a:rPr lang="en-US"/>
              <a:t>2/22/24</a:t>
            </a:r>
          </a:p>
        </p:txBody>
      </p:sp>
    </p:spTree>
    <p:extLst>
      <p:ext uri="{BB962C8B-B14F-4D97-AF65-F5344CB8AC3E}">
        <p14:creationId xmlns:p14="http://schemas.microsoft.com/office/powerpoint/2010/main" val="1779753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FF47D-1C6D-10FA-3A82-DEF803A859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6C4D51-AA88-E2B5-4CD8-41D41A7B602B}"/>
              </a:ext>
            </a:extLst>
          </p:cNvPr>
          <p:cNvSpPr>
            <a:spLocks noGrp="1"/>
          </p:cNvSpPr>
          <p:nvPr>
            <p:ph type="title"/>
          </p:nvPr>
        </p:nvSpPr>
        <p:spPr/>
        <p:txBody>
          <a:bodyPr/>
          <a:lstStyle/>
          <a:p>
            <a:r>
              <a:rPr lang="en-US" dirty="0"/>
              <a:t>System Performance Measures and Improvement Plan</a:t>
            </a:r>
          </a:p>
        </p:txBody>
      </p:sp>
      <p:sp>
        <p:nvSpPr>
          <p:cNvPr id="3" name="Content Placeholder 2">
            <a:extLst>
              <a:ext uri="{FF2B5EF4-FFF2-40B4-BE49-F238E27FC236}">
                <a16:creationId xmlns:a16="http://schemas.microsoft.com/office/drawing/2014/main" id="{95CCF02E-5A8E-E1F9-4113-1411C7364BA5}"/>
              </a:ext>
            </a:extLst>
          </p:cNvPr>
          <p:cNvSpPr>
            <a:spLocks noGrp="1"/>
          </p:cNvSpPr>
          <p:nvPr>
            <p:ph idx="1"/>
          </p:nvPr>
        </p:nvSpPr>
        <p:spPr/>
        <p:txBody>
          <a:bodyPr>
            <a:normAutofit/>
          </a:bodyPr>
          <a:lstStyle/>
          <a:p>
            <a:pPr>
              <a:buFont typeface="Wingdings" panose="05000000000000000000" pitchFamily="2" charset="2"/>
              <a:buChar char="v"/>
            </a:pPr>
            <a:r>
              <a:rPr lang="en-US" sz="2400" dirty="0"/>
              <a:t>System Performance Measures have been provided by Cal ICH</a:t>
            </a:r>
          </a:p>
          <a:p>
            <a:pPr>
              <a:buFont typeface="Wingdings" panose="05000000000000000000" pitchFamily="2" charset="2"/>
              <a:buChar char="v"/>
            </a:pPr>
            <a:r>
              <a:rPr lang="en-US" sz="2400" dirty="0"/>
              <a:t>Describe key actions the region intends to take to improve each System Performance Measure</a:t>
            </a:r>
          </a:p>
          <a:p>
            <a:pPr lvl="1"/>
            <a:r>
              <a:rPr lang="en-US" sz="2400" dirty="0"/>
              <a:t>Strategic initiatives or key steps.  Can be policy, program, partnership, target metric or other approach which reflects an improvement delivering positive impact.  Must describe intended outcome.</a:t>
            </a:r>
          </a:p>
          <a:p>
            <a:pPr lvl="1"/>
            <a:r>
              <a:rPr lang="en-US" sz="2400" dirty="0"/>
              <a:t>Lead Entity which will manage the action</a:t>
            </a:r>
          </a:p>
          <a:p>
            <a:pPr lvl="1"/>
            <a:r>
              <a:rPr lang="en-US" sz="2400" dirty="0"/>
              <a:t>Collaborating entities</a:t>
            </a:r>
          </a:p>
          <a:p>
            <a:pPr lvl="1"/>
            <a:r>
              <a:rPr lang="en-US" sz="2400" dirty="0"/>
              <a:t>Timeframe</a:t>
            </a:r>
          </a:p>
          <a:p>
            <a:pPr lvl="1"/>
            <a:r>
              <a:rPr lang="en-US" sz="2400" dirty="0"/>
              <a:t>Success measure method</a:t>
            </a:r>
          </a:p>
        </p:txBody>
      </p:sp>
      <p:sp>
        <p:nvSpPr>
          <p:cNvPr id="5" name="Footer Placeholder 4">
            <a:extLst>
              <a:ext uri="{FF2B5EF4-FFF2-40B4-BE49-F238E27FC236}">
                <a16:creationId xmlns:a16="http://schemas.microsoft.com/office/drawing/2014/main" id="{71226622-64E8-1B8E-43F3-96E955899994}"/>
              </a:ext>
            </a:extLst>
          </p:cNvPr>
          <p:cNvSpPr>
            <a:spLocks noGrp="1"/>
          </p:cNvSpPr>
          <p:nvPr>
            <p:ph type="ftr" sz="quarter" idx="11"/>
          </p:nvPr>
        </p:nvSpPr>
        <p:spPr/>
        <p:txBody>
          <a:bodyPr/>
          <a:lstStyle/>
          <a:p>
            <a:r>
              <a:rPr lang="en-US"/>
              <a:t>2/22/24</a:t>
            </a:r>
          </a:p>
        </p:txBody>
      </p:sp>
      <p:sp>
        <p:nvSpPr>
          <p:cNvPr id="6" name="Slide Number Placeholder 5">
            <a:extLst>
              <a:ext uri="{FF2B5EF4-FFF2-40B4-BE49-F238E27FC236}">
                <a16:creationId xmlns:a16="http://schemas.microsoft.com/office/drawing/2014/main" id="{BC62E6B6-060C-3FCE-43CB-F71B8380863E}"/>
              </a:ext>
            </a:extLst>
          </p:cNvPr>
          <p:cNvSpPr>
            <a:spLocks noGrp="1"/>
          </p:cNvSpPr>
          <p:nvPr>
            <p:ph type="sldNum" sz="quarter" idx="12"/>
          </p:nvPr>
        </p:nvSpPr>
        <p:spPr/>
        <p:txBody>
          <a:bodyPr/>
          <a:lstStyle/>
          <a:p>
            <a:fld id="{B39FA255-9F49-4814-A3F4-92094FD59458}" type="slidenum">
              <a:rPr lang="en-US" smtClean="0"/>
              <a:t>11</a:t>
            </a:fld>
            <a:endParaRPr lang="en-US"/>
          </a:p>
        </p:txBody>
      </p:sp>
    </p:spTree>
    <p:extLst>
      <p:ext uri="{BB962C8B-B14F-4D97-AF65-F5344CB8AC3E}">
        <p14:creationId xmlns:p14="http://schemas.microsoft.com/office/powerpoint/2010/main" val="2297824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1672D-21CC-1B44-86A3-94E914B52B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F609C4-7921-5166-A4F0-D01199A4F9CF}"/>
              </a:ext>
            </a:extLst>
          </p:cNvPr>
          <p:cNvSpPr>
            <a:spLocks noGrp="1"/>
          </p:cNvSpPr>
          <p:nvPr>
            <p:ph type="title"/>
          </p:nvPr>
        </p:nvSpPr>
        <p:spPr/>
        <p:txBody>
          <a:bodyPr/>
          <a:lstStyle/>
          <a:p>
            <a:r>
              <a:rPr lang="en-US" dirty="0"/>
              <a:t>System Performance Measures and Racial/Ethnic Disparities</a:t>
            </a:r>
          </a:p>
        </p:txBody>
      </p:sp>
      <p:sp>
        <p:nvSpPr>
          <p:cNvPr id="3" name="Content Placeholder 2">
            <a:extLst>
              <a:ext uri="{FF2B5EF4-FFF2-40B4-BE49-F238E27FC236}">
                <a16:creationId xmlns:a16="http://schemas.microsoft.com/office/drawing/2014/main" id="{7BE3D258-A0A2-A9F5-A4BE-CF1944D753DE}"/>
              </a:ext>
            </a:extLst>
          </p:cNvPr>
          <p:cNvSpPr>
            <a:spLocks noGrp="1"/>
          </p:cNvSpPr>
          <p:nvPr>
            <p:ph idx="1"/>
          </p:nvPr>
        </p:nvSpPr>
        <p:spPr/>
        <p:txBody>
          <a:bodyPr>
            <a:normAutofit/>
          </a:bodyPr>
          <a:lstStyle/>
          <a:p>
            <a:pPr>
              <a:buFont typeface="Wingdings" panose="05000000000000000000" pitchFamily="2" charset="2"/>
              <a:buChar char="v"/>
            </a:pPr>
            <a:r>
              <a:rPr lang="en-US" sz="2400" dirty="0"/>
              <a:t>Each System Performance Measure asks for an analysis of any racial and ethnic disparities that the data is showing for that measure.  </a:t>
            </a:r>
          </a:p>
          <a:p>
            <a:pPr>
              <a:buFont typeface="Wingdings" panose="05000000000000000000" pitchFamily="2" charset="2"/>
              <a:buChar char="v"/>
            </a:pPr>
            <a:r>
              <a:rPr lang="en-US" sz="2400" dirty="0"/>
              <a:t>We’ve used both PIT and HMIS data for the analysis, with ACS data (Census Bureau) used to provide community-wide baselines.</a:t>
            </a:r>
          </a:p>
          <a:p>
            <a:pPr>
              <a:buFont typeface="Wingdings" panose="05000000000000000000" pitchFamily="2" charset="2"/>
              <a:buChar char="v"/>
            </a:pPr>
            <a:r>
              <a:rPr lang="en-US" sz="2400" dirty="0"/>
              <a:t>In general, our analysis shows that Indigenous/Native American, Black/African-American, other People of Color and people of two or more races are disproportionately impacted by homelessness and not being equitably served and housed compared to other races/ethnicities.  </a:t>
            </a:r>
          </a:p>
          <a:p>
            <a:pPr>
              <a:buFont typeface="Wingdings" panose="05000000000000000000" pitchFamily="2" charset="2"/>
              <a:buChar char="v"/>
            </a:pPr>
            <a:r>
              <a:rPr lang="en-US" sz="2400" dirty="0"/>
              <a:t>As we discuss each SPM, we will note the specific disparities we found. </a:t>
            </a:r>
          </a:p>
        </p:txBody>
      </p:sp>
      <p:sp>
        <p:nvSpPr>
          <p:cNvPr id="5" name="Footer Placeholder 4">
            <a:extLst>
              <a:ext uri="{FF2B5EF4-FFF2-40B4-BE49-F238E27FC236}">
                <a16:creationId xmlns:a16="http://schemas.microsoft.com/office/drawing/2014/main" id="{1A7D8F67-8E7C-B43A-1180-D3C3F9749CE8}"/>
              </a:ext>
            </a:extLst>
          </p:cNvPr>
          <p:cNvSpPr>
            <a:spLocks noGrp="1"/>
          </p:cNvSpPr>
          <p:nvPr>
            <p:ph type="ftr" sz="quarter" idx="11"/>
          </p:nvPr>
        </p:nvSpPr>
        <p:spPr/>
        <p:txBody>
          <a:bodyPr/>
          <a:lstStyle/>
          <a:p>
            <a:r>
              <a:rPr lang="en-US"/>
              <a:t>2/22/24</a:t>
            </a:r>
          </a:p>
        </p:txBody>
      </p:sp>
      <p:sp>
        <p:nvSpPr>
          <p:cNvPr id="6" name="Slide Number Placeholder 5">
            <a:extLst>
              <a:ext uri="{FF2B5EF4-FFF2-40B4-BE49-F238E27FC236}">
                <a16:creationId xmlns:a16="http://schemas.microsoft.com/office/drawing/2014/main" id="{7FFEDEF6-5C04-4380-334E-D7F4D5743428}"/>
              </a:ext>
            </a:extLst>
          </p:cNvPr>
          <p:cNvSpPr>
            <a:spLocks noGrp="1"/>
          </p:cNvSpPr>
          <p:nvPr>
            <p:ph type="sldNum" sz="quarter" idx="12"/>
          </p:nvPr>
        </p:nvSpPr>
        <p:spPr/>
        <p:txBody>
          <a:bodyPr/>
          <a:lstStyle/>
          <a:p>
            <a:fld id="{B39FA255-9F49-4814-A3F4-92094FD59458}" type="slidenum">
              <a:rPr lang="en-US" smtClean="0"/>
              <a:t>12</a:t>
            </a:fld>
            <a:endParaRPr lang="en-US"/>
          </a:p>
        </p:txBody>
      </p:sp>
    </p:spTree>
    <p:extLst>
      <p:ext uri="{BB962C8B-B14F-4D97-AF65-F5344CB8AC3E}">
        <p14:creationId xmlns:p14="http://schemas.microsoft.com/office/powerpoint/2010/main" val="3988718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8AD4F-878D-0694-E764-088261D7D4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077684-54DD-705B-C4A7-C1D07F3065D3}"/>
              </a:ext>
            </a:extLst>
          </p:cNvPr>
          <p:cNvSpPr>
            <a:spLocks noGrp="1"/>
          </p:cNvSpPr>
          <p:nvPr>
            <p:ph type="title"/>
          </p:nvPr>
        </p:nvSpPr>
        <p:spPr/>
        <p:txBody>
          <a:bodyPr/>
          <a:lstStyle/>
          <a:p>
            <a:r>
              <a:rPr lang="en-US" dirty="0"/>
              <a:t>Equity Improvement Plan</a:t>
            </a:r>
          </a:p>
        </p:txBody>
      </p:sp>
      <p:sp>
        <p:nvSpPr>
          <p:cNvPr id="3" name="Content Placeholder 2">
            <a:extLst>
              <a:ext uri="{FF2B5EF4-FFF2-40B4-BE49-F238E27FC236}">
                <a16:creationId xmlns:a16="http://schemas.microsoft.com/office/drawing/2014/main" id="{1422DD88-059A-7D6A-6F25-713D5ACD3825}"/>
              </a:ext>
            </a:extLst>
          </p:cNvPr>
          <p:cNvSpPr>
            <a:spLocks noGrp="1"/>
          </p:cNvSpPr>
          <p:nvPr>
            <p:ph idx="1"/>
          </p:nvPr>
        </p:nvSpPr>
        <p:spPr/>
        <p:txBody>
          <a:bodyPr>
            <a:normAutofit/>
          </a:bodyPr>
          <a:lstStyle/>
          <a:p>
            <a:pPr marL="0" indent="0">
              <a:buNone/>
            </a:pPr>
            <a:endParaRPr lang="en-US" sz="2400" dirty="0"/>
          </a:p>
          <a:p>
            <a:pPr>
              <a:buFont typeface="Wingdings" panose="05000000000000000000" pitchFamily="2" charset="2"/>
              <a:buChar char="v"/>
            </a:pPr>
            <a:r>
              <a:rPr lang="en-US" sz="2400" dirty="0"/>
              <a:t>Describe key actions the region intends to take to ensure racial and gender equity in:</a:t>
            </a:r>
          </a:p>
          <a:p>
            <a:pPr lvl="1">
              <a:buFont typeface="Wingdings" panose="05000000000000000000" pitchFamily="2" charset="2"/>
              <a:buChar char="v"/>
            </a:pPr>
            <a:r>
              <a:rPr lang="en-US" sz="2200" dirty="0"/>
              <a:t>Service Delivery; Housing Placements; Housing Retention</a:t>
            </a:r>
          </a:p>
          <a:p>
            <a:pPr lvl="1">
              <a:buFont typeface="Wingdings" panose="05000000000000000000" pitchFamily="2" charset="2"/>
              <a:buChar char="v"/>
            </a:pPr>
            <a:r>
              <a:rPr lang="en-US" sz="2200" dirty="0"/>
              <a:t>Key Actions to change procurement or other means to affirm equitable access to housing and services for over-represented groups</a:t>
            </a:r>
          </a:p>
          <a:p>
            <a:pPr>
              <a:buFont typeface="Wingdings" panose="05000000000000000000" pitchFamily="2" charset="2"/>
              <a:buChar char="v"/>
            </a:pPr>
            <a:r>
              <a:rPr lang="en-US" sz="2400" dirty="0"/>
              <a:t>Lead Entity</a:t>
            </a:r>
          </a:p>
          <a:p>
            <a:pPr>
              <a:buFont typeface="Wingdings" panose="05000000000000000000" pitchFamily="2" charset="2"/>
              <a:buChar char="v"/>
            </a:pPr>
            <a:r>
              <a:rPr lang="en-US" sz="2400" dirty="0"/>
              <a:t>Collaborating Entities</a:t>
            </a:r>
          </a:p>
          <a:p>
            <a:pPr marL="201168" lvl="1" indent="0">
              <a:buNone/>
            </a:pPr>
            <a:endParaRPr lang="en-US" sz="2400" dirty="0"/>
          </a:p>
          <a:p>
            <a:pPr marL="201168" lvl="1" indent="0">
              <a:buNone/>
            </a:pPr>
            <a:endParaRPr lang="en-US" sz="2400" dirty="0"/>
          </a:p>
          <a:p>
            <a:pPr lvl="1"/>
            <a:endParaRPr lang="en-US" sz="2400" dirty="0"/>
          </a:p>
        </p:txBody>
      </p:sp>
      <p:sp>
        <p:nvSpPr>
          <p:cNvPr id="5" name="Footer Placeholder 4">
            <a:extLst>
              <a:ext uri="{FF2B5EF4-FFF2-40B4-BE49-F238E27FC236}">
                <a16:creationId xmlns:a16="http://schemas.microsoft.com/office/drawing/2014/main" id="{5D783E1A-7D6E-C2B8-A500-AB4837B72553}"/>
              </a:ext>
            </a:extLst>
          </p:cNvPr>
          <p:cNvSpPr>
            <a:spLocks noGrp="1"/>
          </p:cNvSpPr>
          <p:nvPr>
            <p:ph type="ftr" sz="quarter" idx="11"/>
          </p:nvPr>
        </p:nvSpPr>
        <p:spPr/>
        <p:txBody>
          <a:bodyPr/>
          <a:lstStyle/>
          <a:p>
            <a:r>
              <a:rPr lang="en-US"/>
              <a:t>2/22/24</a:t>
            </a:r>
          </a:p>
        </p:txBody>
      </p:sp>
      <p:sp>
        <p:nvSpPr>
          <p:cNvPr id="6" name="Slide Number Placeholder 5">
            <a:extLst>
              <a:ext uri="{FF2B5EF4-FFF2-40B4-BE49-F238E27FC236}">
                <a16:creationId xmlns:a16="http://schemas.microsoft.com/office/drawing/2014/main" id="{533DE4C9-E1B2-B4AA-F8F5-69260B8AC25C}"/>
              </a:ext>
            </a:extLst>
          </p:cNvPr>
          <p:cNvSpPr>
            <a:spLocks noGrp="1"/>
          </p:cNvSpPr>
          <p:nvPr>
            <p:ph type="sldNum" sz="quarter" idx="12"/>
          </p:nvPr>
        </p:nvSpPr>
        <p:spPr/>
        <p:txBody>
          <a:bodyPr/>
          <a:lstStyle/>
          <a:p>
            <a:fld id="{B39FA255-9F49-4814-A3F4-92094FD59458}" type="slidenum">
              <a:rPr lang="en-US" smtClean="0"/>
              <a:t>13</a:t>
            </a:fld>
            <a:endParaRPr lang="en-US"/>
          </a:p>
        </p:txBody>
      </p:sp>
    </p:spTree>
    <p:extLst>
      <p:ext uri="{BB962C8B-B14F-4D97-AF65-F5344CB8AC3E}">
        <p14:creationId xmlns:p14="http://schemas.microsoft.com/office/powerpoint/2010/main" val="559346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Person with idea concept">
            <a:extLst>
              <a:ext uri="{FF2B5EF4-FFF2-40B4-BE49-F238E27FC236}">
                <a16:creationId xmlns:a16="http://schemas.microsoft.com/office/drawing/2014/main" id="{F65F9BF2-7BB8-3A24-8421-745A3849A6E2}"/>
              </a:ext>
            </a:extLst>
          </p:cNvPr>
          <p:cNvPicPr>
            <a:picLocks noChangeAspect="1"/>
          </p:cNvPicPr>
          <p:nvPr/>
        </p:nvPicPr>
        <p:blipFill rotWithShape="1">
          <a:blip r:embed="rId2">
            <a:duotone>
              <a:prstClr val="black"/>
              <a:schemeClr val="tx2">
                <a:tint val="45000"/>
                <a:satMod val="400000"/>
              </a:schemeClr>
            </a:duotone>
            <a:alphaModFix amt="40000"/>
          </a:blip>
          <a:srcRect t="896" b="14835"/>
          <a:stretch/>
        </p:blipFill>
        <p:spPr>
          <a:xfrm>
            <a:off x="20" y="10"/>
            <a:ext cx="12191980" cy="6857991"/>
          </a:xfrm>
          <a:prstGeom prst="rect">
            <a:avLst/>
          </a:prstGeom>
        </p:spPr>
      </p:pic>
      <p:sp>
        <p:nvSpPr>
          <p:cNvPr id="2" name="Title 1">
            <a:extLst>
              <a:ext uri="{FF2B5EF4-FFF2-40B4-BE49-F238E27FC236}">
                <a16:creationId xmlns:a16="http://schemas.microsoft.com/office/drawing/2014/main" id="{8A6DA126-29E1-FE88-4CC9-502F2757B9D8}"/>
              </a:ext>
            </a:extLst>
          </p:cNvPr>
          <p:cNvSpPr>
            <a:spLocks noGrp="1"/>
          </p:cNvSpPr>
          <p:nvPr>
            <p:ph type="ctrTitle"/>
          </p:nvPr>
        </p:nvSpPr>
        <p:spPr>
          <a:xfrm>
            <a:off x="1097280" y="758952"/>
            <a:ext cx="10058400" cy="3566160"/>
          </a:xfrm>
        </p:spPr>
        <p:txBody>
          <a:bodyPr>
            <a:normAutofit/>
          </a:bodyPr>
          <a:lstStyle/>
          <a:p>
            <a:r>
              <a:rPr lang="en-US" dirty="0"/>
              <a:t>Brainstorming</a:t>
            </a:r>
          </a:p>
        </p:txBody>
      </p:sp>
      <p:cxnSp>
        <p:nvCxnSpPr>
          <p:cNvPr id="9" name="Straight Connector 8">
            <a:extLst>
              <a:ext uri="{FF2B5EF4-FFF2-40B4-BE49-F238E27FC236}">
                <a16:creationId xmlns:a16="http://schemas.microsoft.com/office/drawing/2014/main" id="{0268177E-1445-4DCF-955D-1CAE9B76F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5D52B88-A4AE-4B06-AEFC-8E492B903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CFD6FA94-0FE6-4CC5-BC1A-1F4780CDA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565056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649B8-1E11-284C-1533-CA1E50EFD0B6}"/>
              </a:ext>
            </a:extLst>
          </p:cNvPr>
          <p:cNvSpPr>
            <a:spLocks noGrp="1"/>
          </p:cNvSpPr>
          <p:nvPr>
            <p:ph type="title"/>
          </p:nvPr>
        </p:nvSpPr>
        <p:spPr/>
        <p:txBody>
          <a:bodyPr/>
          <a:lstStyle/>
          <a:p>
            <a:r>
              <a:rPr lang="en-US" dirty="0"/>
              <a:t>Schedule and Next Steps</a:t>
            </a:r>
          </a:p>
        </p:txBody>
      </p:sp>
      <p:sp>
        <p:nvSpPr>
          <p:cNvPr id="5" name="Slide Number Placeholder 4">
            <a:extLst>
              <a:ext uri="{FF2B5EF4-FFF2-40B4-BE49-F238E27FC236}">
                <a16:creationId xmlns:a16="http://schemas.microsoft.com/office/drawing/2014/main" id="{D2FAACE1-E2F4-6D51-348B-C892B5C6C2C1}"/>
              </a:ext>
            </a:extLst>
          </p:cNvPr>
          <p:cNvSpPr>
            <a:spLocks noGrp="1"/>
          </p:cNvSpPr>
          <p:nvPr>
            <p:ph type="sldNum" sz="quarter" idx="12"/>
          </p:nvPr>
        </p:nvSpPr>
        <p:spPr/>
        <p:txBody>
          <a:bodyPr/>
          <a:lstStyle/>
          <a:p>
            <a:fld id="{B39FA255-9F49-4814-A3F4-92094FD59458}" type="slidenum">
              <a:rPr lang="en-US" sz="1200" smtClean="0"/>
              <a:t>15</a:t>
            </a:fld>
            <a:endParaRPr lang="en-US" sz="1200" dirty="0"/>
          </a:p>
        </p:txBody>
      </p:sp>
      <p:sp>
        <p:nvSpPr>
          <p:cNvPr id="3" name="Footer Placeholder 2">
            <a:extLst>
              <a:ext uri="{FF2B5EF4-FFF2-40B4-BE49-F238E27FC236}">
                <a16:creationId xmlns:a16="http://schemas.microsoft.com/office/drawing/2014/main" id="{DB24D6E8-73E9-A33A-536F-648D5CD6FC12}"/>
              </a:ext>
            </a:extLst>
          </p:cNvPr>
          <p:cNvSpPr>
            <a:spLocks noGrp="1"/>
          </p:cNvSpPr>
          <p:nvPr>
            <p:ph type="ftr" sz="quarter" idx="11"/>
          </p:nvPr>
        </p:nvSpPr>
        <p:spPr/>
        <p:txBody>
          <a:bodyPr/>
          <a:lstStyle/>
          <a:p>
            <a:r>
              <a:rPr lang="en-US"/>
              <a:t>2/22/24</a:t>
            </a:r>
          </a:p>
        </p:txBody>
      </p:sp>
      <p:graphicFrame>
        <p:nvGraphicFramePr>
          <p:cNvPr id="9" name="Content Placeholder 8">
            <a:extLst>
              <a:ext uri="{FF2B5EF4-FFF2-40B4-BE49-F238E27FC236}">
                <a16:creationId xmlns:a16="http://schemas.microsoft.com/office/drawing/2014/main" id="{AA8588C8-A746-04F4-58B8-EA8FF3141E44}"/>
              </a:ext>
            </a:extLst>
          </p:cNvPr>
          <p:cNvGraphicFramePr>
            <a:graphicFrameLocks noGrp="1"/>
          </p:cNvGraphicFramePr>
          <p:nvPr>
            <p:ph idx="1"/>
            <p:extLst>
              <p:ext uri="{D42A27DB-BD31-4B8C-83A1-F6EECF244321}">
                <p14:modId xmlns:p14="http://schemas.microsoft.com/office/powerpoint/2010/main" val="302382436"/>
              </p:ext>
            </p:extLst>
          </p:nvPr>
        </p:nvGraphicFramePr>
        <p:xfrm>
          <a:off x="1096963" y="1846263"/>
          <a:ext cx="10058400" cy="366268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638460086"/>
                    </a:ext>
                  </a:extLst>
                </a:gridCol>
                <a:gridCol w="5029200">
                  <a:extLst>
                    <a:ext uri="{9D8B030D-6E8A-4147-A177-3AD203B41FA5}">
                      <a16:colId xmlns:a16="http://schemas.microsoft.com/office/drawing/2014/main" val="3646639558"/>
                    </a:ext>
                  </a:extLst>
                </a:gridCol>
              </a:tblGrid>
              <a:tr h="370840">
                <a:tc>
                  <a:txBody>
                    <a:bodyPr/>
                    <a:lstStyle/>
                    <a:p>
                      <a:r>
                        <a:rPr lang="en-US" dirty="0"/>
                        <a:t>Date</a:t>
                      </a:r>
                    </a:p>
                  </a:txBody>
                  <a:tcPr/>
                </a:tc>
                <a:tc>
                  <a:txBody>
                    <a:bodyPr/>
                    <a:lstStyle/>
                    <a:p>
                      <a:r>
                        <a:rPr lang="en-US" dirty="0"/>
                        <a:t>Activity</a:t>
                      </a:r>
                    </a:p>
                  </a:txBody>
                  <a:tcPr/>
                </a:tc>
                <a:extLst>
                  <a:ext uri="{0D108BD9-81ED-4DB2-BD59-A6C34878D82A}">
                    <a16:rowId xmlns:a16="http://schemas.microsoft.com/office/drawing/2014/main" val="1979312403"/>
                  </a:ext>
                </a:extLst>
              </a:tr>
              <a:tr h="370840">
                <a:tc>
                  <a:txBody>
                    <a:bodyPr/>
                    <a:lstStyle/>
                    <a:p>
                      <a:r>
                        <a:rPr lang="en-US" dirty="0"/>
                        <a:t>March 7, 2024</a:t>
                      </a:r>
                    </a:p>
                  </a:txBody>
                  <a:tcPr/>
                </a:tc>
                <a:tc>
                  <a:txBody>
                    <a:bodyPr/>
                    <a:lstStyle/>
                    <a:p>
                      <a:r>
                        <a:rPr lang="en-US" dirty="0"/>
                        <a:t>Special Executive Board Meeting to Review Draft Plan</a:t>
                      </a:r>
                    </a:p>
                  </a:txBody>
                  <a:tcPr/>
                </a:tc>
                <a:extLst>
                  <a:ext uri="{0D108BD9-81ED-4DB2-BD59-A6C34878D82A}">
                    <a16:rowId xmlns:a16="http://schemas.microsoft.com/office/drawing/2014/main" val="217075812"/>
                  </a:ext>
                </a:extLst>
              </a:tr>
              <a:tr h="370840">
                <a:tc>
                  <a:txBody>
                    <a:bodyPr/>
                    <a:lstStyle/>
                    <a:p>
                      <a:r>
                        <a:rPr lang="en-US" dirty="0"/>
                        <a:t>March 2024</a:t>
                      </a:r>
                    </a:p>
                  </a:txBody>
                  <a:tcPr/>
                </a:tc>
                <a:tc>
                  <a:txBody>
                    <a:bodyPr/>
                    <a:lstStyle/>
                    <a:p>
                      <a:r>
                        <a:rPr lang="en-US" dirty="0"/>
                        <a:t>Counties’ Governing Body Meetings to Adopt Plan and Approve MOU</a:t>
                      </a:r>
                    </a:p>
                    <a:p>
                      <a:endParaRPr lang="en-US" dirty="0"/>
                    </a:p>
                  </a:txBody>
                  <a:tcPr/>
                </a:tc>
                <a:extLst>
                  <a:ext uri="{0D108BD9-81ED-4DB2-BD59-A6C34878D82A}">
                    <a16:rowId xmlns:a16="http://schemas.microsoft.com/office/drawing/2014/main" val="146792006"/>
                  </a:ext>
                </a:extLst>
              </a:tr>
              <a:tr h="370840">
                <a:tc>
                  <a:txBody>
                    <a:bodyPr/>
                    <a:lstStyle/>
                    <a:p>
                      <a:r>
                        <a:rPr lang="en-US" dirty="0"/>
                        <a:t>No Later Than March 27, 2024</a:t>
                      </a:r>
                    </a:p>
                  </a:txBody>
                  <a:tcPr/>
                </a:tc>
                <a:tc>
                  <a:txBody>
                    <a:bodyPr/>
                    <a:lstStyle/>
                    <a:p>
                      <a:r>
                        <a:rPr lang="en-US" dirty="0"/>
                        <a:t>Submit HHAP-5 Plan/Application to Cal ICH via Online Submission Platform</a:t>
                      </a:r>
                    </a:p>
                    <a:p>
                      <a:r>
                        <a:rPr lang="en-US" dirty="0"/>
                        <a:t>*Note: Cal ICH has 90 days to review the submitted plan/application, request amendments, or approve application and issue award notice. </a:t>
                      </a:r>
                    </a:p>
                    <a:p>
                      <a:endParaRPr lang="en-US" dirty="0"/>
                    </a:p>
                  </a:txBody>
                  <a:tcPr/>
                </a:tc>
                <a:extLst>
                  <a:ext uri="{0D108BD9-81ED-4DB2-BD59-A6C34878D82A}">
                    <a16:rowId xmlns:a16="http://schemas.microsoft.com/office/drawing/2014/main" val="1096967349"/>
                  </a:ext>
                </a:extLst>
              </a:tr>
            </a:tbl>
          </a:graphicData>
        </a:graphic>
      </p:graphicFrame>
    </p:spTree>
    <p:extLst>
      <p:ext uri="{BB962C8B-B14F-4D97-AF65-F5344CB8AC3E}">
        <p14:creationId xmlns:p14="http://schemas.microsoft.com/office/powerpoint/2010/main" val="4276301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124D-45A4-4191-8E30-7DF9E563B2A9}"/>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B97DBE76-1C34-4CAC-A067-691218472A42}"/>
              </a:ext>
            </a:extLst>
          </p:cNvPr>
          <p:cNvSpPr>
            <a:spLocks noGrp="1"/>
          </p:cNvSpPr>
          <p:nvPr>
            <p:ph idx="1"/>
          </p:nvPr>
        </p:nvSpPr>
        <p:spPr/>
        <p:txBody>
          <a:bodyPr>
            <a:noAutofit/>
          </a:bodyPr>
          <a:lstStyle/>
          <a:p>
            <a:pPr>
              <a:buFont typeface="Wingdings" panose="05000000000000000000" pitchFamily="2" charset="2"/>
              <a:buChar char="v"/>
            </a:pPr>
            <a:r>
              <a:rPr lang="en-US" sz="2400" dirty="0"/>
              <a:t>Sherry Morgado, Community Development Manager</a:t>
            </a:r>
          </a:p>
          <a:p>
            <a:pPr>
              <a:buFont typeface="Wingdings" panose="05000000000000000000" pitchFamily="2" charset="2"/>
              <a:buChar char="v"/>
            </a:pPr>
            <a:r>
              <a:rPr lang="en-US" sz="2400" dirty="0"/>
              <a:t>Cassie Miracle, Community Development Project Manager</a:t>
            </a:r>
          </a:p>
          <a:p>
            <a:pPr>
              <a:buFont typeface="Wingdings" panose="05000000000000000000" pitchFamily="2" charset="2"/>
              <a:buChar char="v"/>
            </a:pPr>
            <a:r>
              <a:rPr lang="en-US" sz="2400" dirty="0"/>
              <a:t>Sareena Rai, Community Development Planner</a:t>
            </a:r>
          </a:p>
          <a:p>
            <a:pPr>
              <a:buFont typeface="Wingdings" panose="05000000000000000000" pitchFamily="2" charset="2"/>
              <a:buChar char="v"/>
            </a:pPr>
            <a:r>
              <a:rPr lang="en-US" sz="2400" dirty="0"/>
              <a:t>Please place your name, County of residence and your agency (if you represent one) in the Zoom Chat.  If you are a member of the general public, please input your name, County of residence, and “public” in the Zoom Chat</a:t>
            </a:r>
          </a:p>
          <a:p>
            <a:pPr>
              <a:buFont typeface="Wingdings" panose="05000000000000000000" pitchFamily="2" charset="2"/>
              <a:buChar char="v"/>
            </a:pPr>
            <a:r>
              <a:rPr lang="en-US" sz="2400" dirty="0"/>
              <a:t>If you need any help using Zoom technology, please send a message in the Zoom “Chat” feature to Sareena Rai</a:t>
            </a:r>
          </a:p>
          <a:p>
            <a:pPr marL="0" indent="0">
              <a:buNone/>
            </a:pPr>
            <a:endParaRPr lang="en-US" sz="2600" dirty="0"/>
          </a:p>
          <a:p>
            <a:pPr marL="0" indent="0">
              <a:buNone/>
            </a:pPr>
            <a:endParaRPr lang="en-US" sz="2800" dirty="0"/>
          </a:p>
          <a:p>
            <a:pPr>
              <a:buFont typeface="Wingdings" panose="05000000000000000000" pitchFamily="2" charset="2"/>
              <a:buChar char="v"/>
            </a:pPr>
            <a:endParaRPr lang="en-US" sz="3200" dirty="0"/>
          </a:p>
        </p:txBody>
      </p:sp>
      <p:pic>
        <p:nvPicPr>
          <p:cNvPr id="4" name="Picture 3">
            <a:extLst>
              <a:ext uri="{FF2B5EF4-FFF2-40B4-BE49-F238E27FC236}">
                <a16:creationId xmlns:a16="http://schemas.microsoft.com/office/drawing/2014/main" id="{F29F07D6-E47E-FCE1-FAD6-DF891F7AA104}"/>
              </a:ext>
            </a:extLst>
          </p:cNvPr>
          <p:cNvPicPr>
            <a:picLocks noChangeAspect="1"/>
          </p:cNvPicPr>
          <p:nvPr/>
        </p:nvPicPr>
        <p:blipFill>
          <a:blip r:embed="rId2"/>
          <a:stretch>
            <a:fillRect/>
          </a:stretch>
        </p:blipFill>
        <p:spPr>
          <a:xfrm>
            <a:off x="7658345" y="1150369"/>
            <a:ext cx="3497335" cy="427452"/>
          </a:xfrm>
          <a:prstGeom prst="rect">
            <a:avLst/>
          </a:prstGeom>
          <a:effectLst>
            <a:glow rad="246875">
              <a:schemeClr val="bg1">
                <a:alpha val="13925"/>
              </a:schemeClr>
            </a:glow>
            <a:softEdge rad="0"/>
          </a:effectLst>
        </p:spPr>
      </p:pic>
      <p:sp>
        <p:nvSpPr>
          <p:cNvPr id="5" name="Slide Number Placeholder 4">
            <a:extLst>
              <a:ext uri="{FF2B5EF4-FFF2-40B4-BE49-F238E27FC236}">
                <a16:creationId xmlns:a16="http://schemas.microsoft.com/office/drawing/2014/main" id="{A94097DF-1F2D-BF30-C27F-04DB56D64D64}"/>
              </a:ext>
            </a:extLst>
          </p:cNvPr>
          <p:cNvSpPr>
            <a:spLocks noGrp="1"/>
          </p:cNvSpPr>
          <p:nvPr>
            <p:ph type="sldNum" sz="quarter" idx="12"/>
          </p:nvPr>
        </p:nvSpPr>
        <p:spPr/>
        <p:txBody>
          <a:bodyPr/>
          <a:lstStyle/>
          <a:p>
            <a:fld id="{B39FA255-9F49-4814-A3F4-92094FD59458}" type="slidenum">
              <a:rPr lang="en-US" sz="1200" smtClean="0"/>
              <a:t>2</a:t>
            </a:fld>
            <a:endParaRPr lang="en-US" sz="1200" dirty="0"/>
          </a:p>
        </p:txBody>
      </p:sp>
      <p:sp>
        <p:nvSpPr>
          <p:cNvPr id="7" name="Footer Placeholder 6">
            <a:extLst>
              <a:ext uri="{FF2B5EF4-FFF2-40B4-BE49-F238E27FC236}">
                <a16:creationId xmlns:a16="http://schemas.microsoft.com/office/drawing/2014/main" id="{BC031572-E083-DDD4-92DC-DDF97C57A6D2}"/>
              </a:ext>
            </a:extLst>
          </p:cNvPr>
          <p:cNvSpPr>
            <a:spLocks noGrp="1"/>
          </p:cNvSpPr>
          <p:nvPr>
            <p:ph type="ftr" sz="quarter" idx="11"/>
          </p:nvPr>
        </p:nvSpPr>
        <p:spPr/>
        <p:txBody>
          <a:bodyPr/>
          <a:lstStyle/>
          <a:p>
            <a:r>
              <a:rPr lang="en-US"/>
              <a:t>2/22/24</a:t>
            </a:r>
          </a:p>
        </p:txBody>
      </p:sp>
    </p:spTree>
    <p:extLst>
      <p:ext uri="{BB962C8B-B14F-4D97-AF65-F5344CB8AC3E}">
        <p14:creationId xmlns:p14="http://schemas.microsoft.com/office/powerpoint/2010/main" val="2434214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CE17D-F84A-611E-5BAC-39FA9FF593AF}"/>
              </a:ext>
            </a:extLst>
          </p:cNvPr>
          <p:cNvSpPr>
            <a:spLocks noGrp="1"/>
          </p:cNvSpPr>
          <p:nvPr>
            <p:ph type="title"/>
          </p:nvPr>
        </p:nvSpPr>
        <p:spPr/>
        <p:txBody>
          <a:bodyPr>
            <a:normAutofit/>
          </a:bodyPr>
          <a:lstStyle/>
          <a:p>
            <a:r>
              <a:rPr lang="en-US" dirty="0"/>
              <a:t>Group Agreements</a:t>
            </a:r>
          </a:p>
        </p:txBody>
      </p:sp>
      <p:graphicFrame>
        <p:nvGraphicFramePr>
          <p:cNvPr id="8" name="Content Placeholder 2">
            <a:extLst>
              <a:ext uri="{FF2B5EF4-FFF2-40B4-BE49-F238E27FC236}">
                <a16:creationId xmlns:a16="http://schemas.microsoft.com/office/drawing/2014/main" id="{AE8311BF-38F2-6A7A-7DFF-189BFFEDD440}"/>
              </a:ext>
            </a:extLst>
          </p:cNvPr>
          <p:cNvGraphicFramePr>
            <a:graphicFrameLocks noGrp="1"/>
          </p:cNvGraphicFramePr>
          <p:nvPr>
            <p:ph idx="1"/>
            <p:extLst>
              <p:ext uri="{D42A27DB-BD31-4B8C-83A1-F6EECF244321}">
                <p14:modId xmlns:p14="http://schemas.microsoft.com/office/powerpoint/2010/main" val="1955014948"/>
              </p:ext>
            </p:extLst>
          </p:nvPr>
        </p:nvGraphicFramePr>
        <p:xfrm>
          <a:off x="1295402" y="2106765"/>
          <a:ext cx="9601196" cy="3318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57B87C81-4B05-6CAC-4172-3582FE8FA112}"/>
              </a:ext>
            </a:extLst>
          </p:cNvPr>
          <p:cNvSpPr>
            <a:spLocks noGrp="1"/>
          </p:cNvSpPr>
          <p:nvPr>
            <p:ph type="sldNum" sz="quarter" idx="12"/>
          </p:nvPr>
        </p:nvSpPr>
        <p:spPr/>
        <p:txBody>
          <a:bodyPr/>
          <a:lstStyle/>
          <a:p>
            <a:fld id="{B39FA255-9F49-4814-A3F4-92094FD59458}" type="slidenum">
              <a:rPr lang="en-US" sz="1200" smtClean="0"/>
              <a:t>3</a:t>
            </a:fld>
            <a:endParaRPr lang="en-US" sz="1200" dirty="0"/>
          </a:p>
        </p:txBody>
      </p:sp>
      <p:sp>
        <p:nvSpPr>
          <p:cNvPr id="5" name="Footer Placeholder 4">
            <a:extLst>
              <a:ext uri="{FF2B5EF4-FFF2-40B4-BE49-F238E27FC236}">
                <a16:creationId xmlns:a16="http://schemas.microsoft.com/office/drawing/2014/main" id="{FE90482C-4590-C6D0-D163-556B2F688D43}"/>
              </a:ext>
            </a:extLst>
          </p:cNvPr>
          <p:cNvSpPr>
            <a:spLocks noGrp="1"/>
          </p:cNvSpPr>
          <p:nvPr>
            <p:ph type="ftr" sz="quarter" idx="11"/>
          </p:nvPr>
        </p:nvSpPr>
        <p:spPr/>
        <p:txBody>
          <a:bodyPr/>
          <a:lstStyle/>
          <a:p>
            <a:r>
              <a:rPr lang="en-US"/>
              <a:t>2/22/24</a:t>
            </a:r>
          </a:p>
        </p:txBody>
      </p:sp>
    </p:spTree>
    <p:extLst>
      <p:ext uri="{BB962C8B-B14F-4D97-AF65-F5344CB8AC3E}">
        <p14:creationId xmlns:p14="http://schemas.microsoft.com/office/powerpoint/2010/main" val="329359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124D-45A4-4191-8E30-7DF9E563B2A9}"/>
              </a:ext>
            </a:extLst>
          </p:cNvPr>
          <p:cNvSpPr>
            <a:spLocks noGrp="1"/>
          </p:cNvSpPr>
          <p:nvPr>
            <p:ph type="title"/>
          </p:nvPr>
        </p:nvSpPr>
        <p:spPr/>
        <p:txBody>
          <a:bodyPr/>
          <a:lstStyle/>
          <a:p>
            <a:r>
              <a:rPr lang="en-US" dirty="0"/>
              <a:t>Agenda</a:t>
            </a:r>
            <a:endParaRPr lang="en-US" dirty="0">
              <a:highlight>
                <a:srgbClr val="FFFF00"/>
              </a:highlight>
            </a:endParaRPr>
          </a:p>
        </p:txBody>
      </p:sp>
      <p:sp>
        <p:nvSpPr>
          <p:cNvPr id="3" name="Content Placeholder 2">
            <a:extLst>
              <a:ext uri="{FF2B5EF4-FFF2-40B4-BE49-F238E27FC236}">
                <a16:creationId xmlns:a16="http://schemas.microsoft.com/office/drawing/2014/main" id="{B97DBE76-1C34-4CAC-A067-691218472A42}"/>
              </a:ext>
            </a:extLst>
          </p:cNvPr>
          <p:cNvSpPr>
            <a:spLocks noGrp="1"/>
          </p:cNvSpPr>
          <p:nvPr>
            <p:ph idx="1"/>
          </p:nvPr>
        </p:nvSpPr>
        <p:spPr/>
        <p:txBody>
          <a:bodyPr>
            <a:noAutofit/>
          </a:bodyPr>
          <a:lstStyle/>
          <a:p>
            <a:pPr marL="0" indent="0">
              <a:buNone/>
            </a:pPr>
            <a:endParaRPr lang="en-US" sz="2800" dirty="0"/>
          </a:p>
          <a:p>
            <a:pPr>
              <a:buFont typeface="Wingdings" panose="05000000000000000000" pitchFamily="2" charset="2"/>
              <a:buChar char="v"/>
            </a:pPr>
            <a:endParaRPr lang="en-US" sz="3200" dirty="0"/>
          </a:p>
        </p:txBody>
      </p:sp>
      <p:sp>
        <p:nvSpPr>
          <p:cNvPr id="4" name="Content Placeholder 2">
            <a:extLst>
              <a:ext uri="{FF2B5EF4-FFF2-40B4-BE49-F238E27FC236}">
                <a16:creationId xmlns:a16="http://schemas.microsoft.com/office/drawing/2014/main" id="{122BCF54-BD0B-857C-C3CB-833DF61A6468}"/>
              </a:ext>
            </a:extLst>
          </p:cNvPr>
          <p:cNvSpPr txBox="1">
            <a:spLocks/>
          </p:cNvSpPr>
          <p:nvPr/>
        </p:nvSpPr>
        <p:spPr>
          <a:xfrm>
            <a:off x="1249680" y="1998134"/>
            <a:ext cx="10058400" cy="4023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sz="2400" dirty="0"/>
          </a:p>
          <a:p>
            <a:pPr marL="514350" indent="-514350">
              <a:buFont typeface="+mj-lt"/>
              <a:buAutoNum type="arabicPeriod"/>
            </a:pPr>
            <a:r>
              <a:rPr lang="en-US" sz="2400" dirty="0"/>
              <a:t>Brief Background on HHAP-5 Funding</a:t>
            </a:r>
          </a:p>
          <a:p>
            <a:pPr marL="514350" indent="-514350">
              <a:buFont typeface="+mj-lt"/>
              <a:buAutoNum type="arabicPeriod"/>
            </a:pPr>
            <a:r>
              <a:rPr lang="en-US" sz="2400" dirty="0"/>
              <a:t>Review of Proposed Actions from HHAP-3 and HHAP-4</a:t>
            </a:r>
          </a:p>
          <a:p>
            <a:pPr marL="514350" indent="-514350">
              <a:buFont typeface="+mj-lt"/>
              <a:buAutoNum type="arabicPeriod"/>
            </a:pPr>
            <a:r>
              <a:rPr lang="en-US" sz="2400" dirty="0"/>
              <a:t>Brainstorming on New Key Actions for HHAP-5</a:t>
            </a:r>
            <a:endParaRPr lang="en-US" sz="2000" dirty="0"/>
          </a:p>
          <a:p>
            <a:pPr marL="514350" indent="-514350">
              <a:buFont typeface="+mj-lt"/>
              <a:buAutoNum type="arabicPeriod"/>
            </a:pPr>
            <a:r>
              <a:rPr lang="en-US" sz="2400" dirty="0"/>
              <a:t>Questions and Comments  </a:t>
            </a:r>
          </a:p>
          <a:p>
            <a:pPr marL="514350" indent="-514350">
              <a:buFont typeface="+mj-lt"/>
              <a:buAutoNum type="arabicPeriod"/>
            </a:pPr>
            <a:r>
              <a:rPr lang="en-US" sz="2400" dirty="0"/>
              <a:t>Next Steps</a:t>
            </a:r>
          </a:p>
          <a:p>
            <a:pPr marL="0" indent="0">
              <a:buNone/>
            </a:pPr>
            <a:endParaRPr lang="en-US" sz="2600" dirty="0"/>
          </a:p>
          <a:p>
            <a:pPr>
              <a:buFont typeface="Wingdings" panose="05000000000000000000" pitchFamily="2" charset="2"/>
              <a:buChar char="v"/>
            </a:pPr>
            <a:endParaRPr lang="en-US" sz="2600" dirty="0"/>
          </a:p>
          <a:p>
            <a:pPr marL="0" indent="0">
              <a:buFont typeface="Calibri" panose="020F0502020204030204" pitchFamily="34" charset="0"/>
              <a:buNone/>
            </a:pPr>
            <a:endParaRPr lang="en-US" sz="2800" dirty="0"/>
          </a:p>
          <a:p>
            <a:pPr>
              <a:buFont typeface="Wingdings" panose="05000000000000000000" pitchFamily="2" charset="2"/>
              <a:buChar char="v"/>
            </a:pPr>
            <a:endParaRPr lang="en-US" sz="3200" dirty="0"/>
          </a:p>
        </p:txBody>
      </p:sp>
      <p:pic>
        <p:nvPicPr>
          <p:cNvPr id="5" name="Picture 4" descr="A black background with a black square&#10;&#10;Description automatically generated">
            <a:extLst>
              <a:ext uri="{FF2B5EF4-FFF2-40B4-BE49-F238E27FC236}">
                <a16:creationId xmlns:a16="http://schemas.microsoft.com/office/drawing/2014/main" id="{474FD450-E83F-E4C6-4E9C-9A9FDC563E9D}"/>
              </a:ext>
            </a:extLst>
          </p:cNvPr>
          <p:cNvPicPr>
            <a:picLocks noChangeAspect="1"/>
          </p:cNvPicPr>
          <p:nvPr/>
        </p:nvPicPr>
        <p:blipFill>
          <a:blip r:embed="rId3" cstate="print">
            <a:alphaModFix/>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584149" y="2249914"/>
            <a:ext cx="2358171" cy="2358171"/>
          </a:xfrm>
          <a:prstGeom prst="rect">
            <a:avLst/>
          </a:prstGeom>
        </p:spPr>
      </p:pic>
      <p:sp>
        <p:nvSpPr>
          <p:cNvPr id="6" name="Slide Number Placeholder 5">
            <a:extLst>
              <a:ext uri="{FF2B5EF4-FFF2-40B4-BE49-F238E27FC236}">
                <a16:creationId xmlns:a16="http://schemas.microsoft.com/office/drawing/2014/main" id="{3A8D5F3A-1B71-DA6B-E728-7C97D52ECF18}"/>
              </a:ext>
            </a:extLst>
          </p:cNvPr>
          <p:cNvSpPr>
            <a:spLocks noGrp="1"/>
          </p:cNvSpPr>
          <p:nvPr>
            <p:ph type="sldNum" sz="quarter" idx="12"/>
          </p:nvPr>
        </p:nvSpPr>
        <p:spPr/>
        <p:txBody>
          <a:bodyPr/>
          <a:lstStyle/>
          <a:p>
            <a:fld id="{B39FA255-9F49-4814-A3F4-92094FD59458}" type="slidenum">
              <a:rPr lang="en-US" sz="1200" smtClean="0"/>
              <a:t>4</a:t>
            </a:fld>
            <a:endParaRPr lang="en-US" dirty="0"/>
          </a:p>
        </p:txBody>
      </p:sp>
      <p:sp>
        <p:nvSpPr>
          <p:cNvPr id="8" name="Footer Placeholder 7">
            <a:extLst>
              <a:ext uri="{FF2B5EF4-FFF2-40B4-BE49-F238E27FC236}">
                <a16:creationId xmlns:a16="http://schemas.microsoft.com/office/drawing/2014/main" id="{7795C538-83DF-6FFA-53F9-CDCF216E9CC7}"/>
              </a:ext>
            </a:extLst>
          </p:cNvPr>
          <p:cNvSpPr>
            <a:spLocks noGrp="1"/>
          </p:cNvSpPr>
          <p:nvPr>
            <p:ph type="ftr" sz="quarter" idx="11"/>
          </p:nvPr>
        </p:nvSpPr>
        <p:spPr/>
        <p:txBody>
          <a:bodyPr/>
          <a:lstStyle/>
          <a:p>
            <a:r>
              <a:rPr lang="en-US"/>
              <a:t>2/22/24</a:t>
            </a:r>
          </a:p>
        </p:txBody>
      </p:sp>
    </p:spTree>
    <p:extLst>
      <p:ext uri="{BB962C8B-B14F-4D97-AF65-F5344CB8AC3E}">
        <p14:creationId xmlns:p14="http://schemas.microsoft.com/office/powerpoint/2010/main" val="3909134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80045BC-58DB-469C-8997-6C0C16B17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3AA20F6-C71C-70DA-C08B-94175ED03EBA}"/>
              </a:ext>
            </a:extLst>
          </p:cNvPr>
          <p:cNvPicPr>
            <a:picLocks noChangeAspect="1"/>
          </p:cNvPicPr>
          <p:nvPr/>
        </p:nvPicPr>
        <p:blipFill rotWithShape="1">
          <a:blip r:embed="rId2"/>
          <a:srcRect r="1" b="40587"/>
          <a:stretch/>
        </p:blipFill>
        <p:spPr>
          <a:xfrm>
            <a:off x="633999" y="640081"/>
            <a:ext cx="6909801" cy="5314406"/>
          </a:xfrm>
          <a:prstGeom prst="rect">
            <a:avLst/>
          </a:prstGeom>
        </p:spPr>
      </p:pic>
      <p:cxnSp>
        <p:nvCxnSpPr>
          <p:cNvPr id="30" name="Straight Connector 29">
            <a:extLst>
              <a:ext uri="{FF2B5EF4-FFF2-40B4-BE49-F238E27FC236}">
                <a16:creationId xmlns:a16="http://schemas.microsoft.com/office/drawing/2014/main" id="{83EF6BB5-A95D-4C59-808C-3B64F444F2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5" name="Content Placeholder 24">
            <a:extLst>
              <a:ext uri="{FF2B5EF4-FFF2-40B4-BE49-F238E27FC236}">
                <a16:creationId xmlns:a16="http://schemas.microsoft.com/office/drawing/2014/main" id="{F80801C8-84EA-950F-7CED-8E08BD3E0455}"/>
              </a:ext>
            </a:extLst>
          </p:cNvPr>
          <p:cNvSpPr>
            <a:spLocks noGrp="1"/>
          </p:cNvSpPr>
          <p:nvPr>
            <p:ph idx="1"/>
          </p:nvPr>
        </p:nvSpPr>
        <p:spPr>
          <a:xfrm>
            <a:off x="7859485" y="2198914"/>
            <a:ext cx="3690257" cy="3670180"/>
          </a:xfrm>
        </p:spPr>
        <p:txBody>
          <a:bodyPr>
            <a:normAutofit/>
          </a:bodyPr>
          <a:lstStyle/>
          <a:p>
            <a:r>
              <a:rPr lang="en-US" sz="4800" dirty="0">
                <a:latin typeface="+mj-lt"/>
              </a:rPr>
              <a:t>NorCal Continuum of Care Service Area</a:t>
            </a:r>
          </a:p>
        </p:txBody>
      </p:sp>
      <p:sp>
        <p:nvSpPr>
          <p:cNvPr id="32" name="Rectangle 31">
            <a:extLst>
              <a:ext uri="{FF2B5EF4-FFF2-40B4-BE49-F238E27FC236}">
                <a16:creationId xmlns:a16="http://schemas.microsoft.com/office/drawing/2014/main" id="{150BDA68-EBDD-443C-9B6B-03CA14AFF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00C07DB3-666C-4A9D-81CE-83B435F95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106A58E3-EE6E-1843-2C6E-40434679033A}"/>
              </a:ext>
            </a:extLst>
          </p:cNvPr>
          <p:cNvSpPr>
            <a:spLocks noGrp="1"/>
          </p:cNvSpPr>
          <p:nvPr>
            <p:ph type="sldNum" sz="quarter" idx="12"/>
          </p:nvPr>
        </p:nvSpPr>
        <p:spPr/>
        <p:txBody>
          <a:bodyPr/>
          <a:lstStyle/>
          <a:p>
            <a:fld id="{B39FA255-9F49-4814-A3F4-92094FD59458}" type="slidenum">
              <a:rPr lang="en-US" sz="1200" smtClean="0"/>
              <a:t>5</a:t>
            </a:fld>
            <a:endParaRPr lang="en-US" sz="1200" dirty="0"/>
          </a:p>
        </p:txBody>
      </p:sp>
      <p:sp>
        <p:nvSpPr>
          <p:cNvPr id="5" name="Footer Placeholder 4">
            <a:extLst>
              <a:ext uri="{FF2B5EF4-FFF2-40B4-BE49-F238E27FC236}">
                <a16:creationId xmlns:a16="http://schemas.microsoft.com/office/drawing/2014/main" id="{BE056EEB-E66C-52CC-F27F-45998666C1FF}"/>
              </a:ext>
            </a:extLst>
          </p:cNvPr>
          <p:cNvSpPr>
            <a:spLocks noGrp="1"/>
          </p:cNvSpPr>
          <p:nvPr>
            <p:ph type="ftr" sz="quarter" idx="11"/>
          </p:nvPr>
        </p:nvSpPr>
        <p:spPr/>
        <p:txBody>
          <a:bodyPr/>
          <a:lstStyle/>
          <a:p>
            <a:r>
              <a:rPr lang="en-US"/>
              <a:t>2/22/24</a:t>
            </a:r>
          </a:p>
        </p:txBody>
      </p:sp>
    </p:spTree>
    <p:extLst>
      <p:ext uri="{BB962C8B-B14F-4D97-AF65-F5344CB8AC3E}">
        <p14:creationId xmlns:p14="http://schemas.microsoft.com/office/powerpoint/2010/main" val="2257038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124D-45A4-4191-8E30-7DF9E563B2A9}"/>
              </a:ext>
            </a:extLst>
          </p:cNvPr>
          <p:cNvSpPr>
            <a:spLocks noGrp="1"/>
          </p:cNvSpPr>
          <p:nvPr>
            <p:ph type="title"/>
          </p:nvPr>
        </p:nvSpPr>
        <p:spPr/>
        <p:txBody>
          <a:bodyPr/>
          <a:lstStyle/>
          <a:p>
            <a:r>
              <a:rPr lang="en-US" dirty="0"/>
              <a:t>Background on HHAP-5 </a:t>
            </a:r>
          </a:p>
        </p:txBody>
      </p:sp>
      <p:sp>
        <p:nvSpPr>
          <p:cNvPr id="3" name="Content Placeholder 2">
            <a:extLst>
              <a:ext uri="{FF2B5EF4-FFF2-40B4-BE49-F238E27FC236}">
                <a16:creationId xmlns:a16="http://schemas.microsoft.com/office/drawing/2014/main" id="{B97DBE76-1C34-4CAC-A067-691218472A42}"/>
              </a:ext>
            </a:extLst>
          </p:cNvPr>
          <p:cNvSpPr>
            <a:spLocks noGrp="1"/>
          </p:cNvSpPr>
          <p:nvPr>
            <p:ph idx="1"/>
          </p:nvPr>
        </p:nvSpPr>
        <p:spPr>
          <a:xfrm>
            <a:off x="1066800" y="1845734"/>
            <a:ext cx="10058400" cy="4023360"/>
          </a:xfrm>
        </p:spPr>
        <p:txBody>
          <a:bodyPr>
            <a:noAutofit/>
          </a:bodyPr>
          <a:lstStyle/>
          <a:p>
            <a:pPr>
              <a:buFont typeface="Wingdings" panose="05000000000000000000" pitchFamily="2" charset="2"/>
              <a:buChar char="v"/>
            </a:pPr>
            <a:r>
              <a:rPr lang="en-US" sz="2400" dirty="0"/>
              <a:t>The Homeless Housing Assistance and Prevention (HHAP) Prevention Program was created by the California State Legislature in 2019.  Funding has been released in rounds via Notices of Funding Availability (NOFAs) to eligible applicants. </a:t>
            </a:r>
          </a:p>
          <a:p>
            <a:pPr>
              <a:buFont typeface="Wingdings" panose="05000000000000000000" pitchFamily="2" charset="2"/>
              <a:buChar char="v"/>
            </a:pPr>
            <a:r>
              <a:rPr lang="en-US" sz="2400" dirty="0"/>
              <a:t>Eligible applicants for HHAP are the 44 Continuums of Care, 58 counties, and 14 largest cities with populations over 300,000. </a:t>
            </a:r>
          </a:p>
          <a:p>
            <a:pPr>
              <a:buFont typeface="Wingdings" panose="05000000000000000000" pitchFamily="2" charset="2"/>
              <a:buChar char="v"/>
            </a:pPr>
            <a:r>
              <a:rPr lang="en-US" sz="2400" dirty="0"/>
              <a:t>This grant program provides local jurisdictions with flexible funding to continue efforts to improve regional and systems coordination to prevent and end homelessness in their communities. </a:t>
            </a:r>
          </a:p>
          <a:p>
            <a:pPr marL="0" indent="0">
              <a:buNone/>
            </a:pPr>
            <a:r>
              <a:rPr lang="en-US" sz="2600" dirty="0"/>
              <a:t> </a:t>
            </a:r>
          </a:p>
          <a:p>
            <a:pPr>
              <a:buFont typeface="Wingdings" panose="05000000000000000000" pitchFamily="2" charset="2"/>
              <a:buChar char="v"/>
            </a:pPr>
            <a:endParaRPr lang="en-US" sz="3200" dirty="0"/>
          </a:p>
        </p:txBody>
      </p:sp>
      <p:sp>
        <p:nvSpPr>
          <p:cNvPr id="4" name="Slide Number Placeholder 3">
            <a:extLst>
              <a:ext uri="{FF2B5EF4-FFF2-40B4-BE49-F238E27FC236}">
                <a16:creationId xmlns:a16="http://schemas.microsoft.com/office/drawing/2014/main" id="{5EC94E3D-F561-71C6-E9FF-0383B59FC1EA}"/>
              </a:ext>
            </a:extLst>
          </p:cNvPr>
          <p:cNvSpPr>
            <a:spLocks noGrp="1"/>
          </p:cNvSpPr>
          <p:nvPr>
            <p:ph type="sldNum" sz="quarter" idx="12"/>
          </p:nvPr>
        </p:nvSpPr>
        <p:spPr/>
        <p:txBody>
          <a:bodyPr/>
          <a:lstStyle/>
          <a:p>
            <a:fld id="{B39FA255-9F49-4814-A3F4-92094FD59458}" type="slidenum">
              <a:rPr lang="en-US" sz="1200" smtClean="0"/>
              <a:t>6</a:t>
            </a:fld>
            <a:endParaRPr lang="en-US" sz="1200" dirty="0"/>
          </a:p>
        </p:txBody>
      </p:sp>
      <p:sp>
        <p:nvSpPr>
          <p:cNvPr id="6" name="Footer Placeholder 5">
            <a:extLst>
              <a:ext uri="{FF2B5EF4-FFF2-40B4-BE49-F238E27FC236}">
                <a16:creationId xmlns:a16="http://schemas.microsoft.com/office/drawing/2014/main" id="{BF904989-4CF5-67D4-75F9-7C6AECB746DE}"/>
              </a:ext>
            </a:extLst>
          </p:cNvPr>
          <p:cNvSpPr>
            <a:spLocks noGrp="1"/>
          </p:cNvSpPr>
          <p:nvPr>
            <p:ph type="ftr" sz="quarter" idx="11"/>
          </p:nvPr>
        </p:nvSpPr>
        <p:spPr/>
        <p:txBody>
          <a:bodyPr/>
          <a:lstStyle/>
          <a:p>
            <a:r>
              <a:rPr lang="en-US"/>
              <a:t>2/22/24</a:t>
            </a:r>
          </a:p>
        </p:txBody>
      </p:sp>
    </p:spTree>
    <p:extLst>
      <p:ext uri="{BB962C8B-B14F-4D97-AF65-F5344CB8AC3E}">
        <p14:creationId xmlns:p14="http://schemas.microsoft.com/office/powerpoint/2010/main" val="3618079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124D-45A4-4191-8E30-7DF9E563B2A9}"/>
              </a:ext>
            </a:extLst>
          </p:cNvPr>
          <p:cNvSpPr>
            <a:spLocks noGrp="1"/>
          </p:cNvSpPr>
          <p:nvPr>
            <p:ph type="title"/>
          </p:nvPr>
        </p:nvSpPr>
        <p:spPr/>
        <p:txBody>
          <a:bodyPr/>
          <a:lstStyle/>
          <a:p>
            <a:r>
              <a:rPr lang="en-US" dirty="0"/>
              <a:t>Background on HHAP-5 </a:t>
            </a:r>
          </a:p>
        </p:txBody>
      </p:sp>
      <p:sp>
        <p:nvSpPr>
          <p:cNvPr id="3" name="Content Placeholder 2">
            <a:extLst>
              <a:ext uri="{FF2B5EF4-FFF2-40B4-BE49-F238E27FC236}">
                <a16:creationId xmlns:a16="http://schemas.microsoft.com/office/drawing/2014/main" id="{B97DBE76-1C34-4CAC-A067-691218472A42}"/>
              </a:ext>
            </a:extLst>
          </p:cNvPr>
          <p:cNvSpPr>
            <a:spLocks noGrp="1"/>
          </p:cNvSpPr>
          <p:nvPr>
            <p:ph idx="1"/>
          </p:nvPr>
        </p:nvSpPr>
        <p:spPr/>
        <p:txBody>
          <a:bodyPr>
            <a:noAutofit/>
          </a:bodyPr>
          <a:lstStyle/>
          <a:p>
            <a:pPr>
              <a:buFont typeface="Wingdings" panose="05000000000000000000" pitchFamily="2" charset="2"/>
              <a:buChar char="v"/>
            </a:pPr>
            <a:r>
              <a:rPr lang="en-US" sz="2400" dirty="0"/>
              <a:t>The Homeless Housing Assistance and Prevention (HHAP) Round 5 Notice of Funding Availability (NOFA) was published Sept 29, 2023.</a:t>
            </a:r>
          </a:p>
          <a:p>
            <a:pPr>
              <a:buFont typeface="Wingdings" panose="05000000000000000000" pitchFamily="2" charset="2"/>
              <a:buChar char="v"/>
            </a:pPr>
            <a:r>
              <a:rPr lang="en-US" sz="2400" dirty="0"/>
              <a:t>HHAP-5 requires three public meetings, a Regionally Coordinated Homelessness Action Plan (Plan), a Memorandum of Understanding (MOU) signed by each participating County, and a Funding Plan or Plans (if counties apply to receive and manage their allocations directly from the State). </a:t>
            </a:r>
          </a:p>
          <a:p>
            <a:pPr>
              <a:buFont typeface="Wingdings" panose="05000000000000000000" pitchFamily="2" charset="2"/>
              <a:buChar char="v"/>
            </a:pPr>
            <a:r>
              <a:rPr lang="en-US" sz="2400" dirty="0"/>
              <a:t>HHAP-5 allocations consist of an allocation for the entire CoC (which the CoC divides up based on each county’s share of individuals counted in the most recent PIT) and a separate allocation for each county.  </a:t>
            </a:r>
          </a:p>
          <a:p>
            <a:pPr>
              <a:buFont typeface="Wingdings" panose="05000000000000000000" pitchFamily="2" charset="2"/>
              <a:buChar char="v"/>
            </a:pPr>
            <a:endParaRPr lang="en-US" sz="3200" dirty="0"/>
          </a:p>
        </p:txBody>
      </p:sp>
      <p:sp>
        <p:nvSpPr>
          <p:cNvPr id="4" name="Slide Number Placeholder 3">
            <a:extLst>
              <a:ext uri="{FF2B5EF4-FFF2-40B4-BE49-F238E27FC236}">
                <a16:creationId xmlns:a16="http://schemas.microsoft.com/office/drawing/2014/main" id="{94A7E101-5C97-9C26-5205-1648BBB4015D}"/>
              </a:ext>
            </a:extLst>
          </p:cNvPr>
          <p:cNvSpPr>
            <a:spLocks noGrp="1"/>
          </p:cNvSpPr>
          <p:nvPr>
            <p:ph type="sldNum" sz="quarter" idx="12"/>
          </p:nvPr>
        </p:nvSpPr>
        <p:spPr/>
        <p:txBody>
          <a:bodyPr/>
          <a:lstStyle/>
          <a:p>
            <a:fld id="{B39FA255-9F49-4814-A3F4-92094FD59458}" type="slidenum">
              <a:rPr lang="en-US" sz="1200" smtClean="0"/>
              <a:t>7</a:t>
            </a:fld>
            <a:endParaRPr lang="en-US" sz="1200" dirty="0"/>
          </a:p>
        </p:txBody>
      </p:sp>
      <p:sp>
        <p:nvSpPr>
          <p:cNvPr id="6" name="Footer Placeholder 5">
            <a:extLst>
              <a:ext uri="{FF2B5EF4-FFF2-40B4-BE49-F238E27FC236}">
                <a16:creationId xmlns:a16="http://schemas.microsoft.com/office/drawing/2014/main" id="{EB5466AB-2B74-07FF-5D08-4A5E37C04FFF}"/>
              </a:ext>
            </a:extLst>
          </p:cNvPr>
          <p:cNvSpPr>
            <a:spLocks noGrp="1"/>
          </p:cNvSpPr>
          <p:nvPr>
            <p:ph type="ftr" sz="quarter" idx="11"/>
          </p:nvPr>
        </p:nvSpPr>
        <p:spPr/>
        <p:txBody>
          <a:bodyPr/>
          <a:lstStyle/>
          <a:p>
            <a:r>
              <a:rPr lang="en-US"/>
              <a:t>2/22/24</a:t>
            </a:r>
          </a:p>
        </p:txBody>
      </p:sp>
    </p:spTree>
    <p:extLst>
      <p:ext uri="{BB962C8B-B14F-4D97-AF65-F5344CB8AC3E}">
        <p14:creationId xmlns:p14="http://schemas.microsoft.com/office/powerpoint/2010/main" val="3245331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D50D-0079-48BF-D9DE-30CDDB37633F}"/>
              </a:ext>
            </a:extLst>
          </p:cNvPr>
          <p:cNvSpPr>
            <a:spLocks noGrp="1"/>
          </p:cNvSpPr>
          <p:nvPr>
            <p:ph type="title"/>
          </p:nvPr>
        </p:nvSpPr>
        <p:spPr>
          <a:xfrm>
            <a:off x="1097280" y="263527"/>
            <a:ext cx="10058400" cy="1450757"/>
          </a:xfrm>
        </p:spPr>
        <p:txBody>
          <a:bodyPr/>
          <a:lstStyle/>
          <a:p>
            <a:r>
              <a:rPr lang="en-US" dirty="0"/>
              <a:t>HHAP-5 Allocations</a:t>
            </a:r>
          </a:p>
        </p:txBody>
      </p:sp>
      <p:sp>
        <p:nvSpPr>
          <p:cNvPr id="3" name="Content Placeholder 2">
            <a:extLst>
              <a:ext uri="{FF2B5EF4-FFF2-40B4-BE49-F238E27FC236}">
                <a16:creationId xmlns:a16="http://schemas.microsoft.com/office/drawing/2014/main" id="{ADC3BCDB-30E3-6F72-783E-D352C505B9FB}"/>
              </a:ext>
            </a:extLst>
          </p:cNvPr>
          <p:cNvSpPr>
            <a:spLocks noGrp="1"/>
          </p:cNvSpPr>
          <p:nvPr>
            <p:ph idx="1"/>
          </p:nvPr>
        </p:nvSpPr>
        <p:spPr/>
        <p:txBody>
          <a:bodyPr>
            <a:normAutofit/>
          </a:bodyPr>
          <a:lstStyle/>
          <a:p>
            <a:pPr>
              <a:buFont typeface="Wingdings" pitchFamily="2" charset="2"/>
              <a:buChar char="v"/>
            </a:pPr>
            <a:r>
              <a:rPr lang="en-US" sz="2400" b="1" dirty="0"/>
              <a:t>Continuum of Care Allocation: $3,625,173.51</a:t>
            </a:r>
          </a:p>
          <a:p>
            <a:pPr>
              <a:buFont typeface="Wingdings" pitchFamily="2" charset="2"/>
              <a:buChar char="v"/>
            </a:pPr>
            <a:r>
              <a:rPr lang="en-US" sz="2400" b="1" dirty="0"/>
              <a:t>County Allocations:</a:t>
            </a:r>
          </a:p>
          <a:p>
            <a:pPr lvl="1">
              <a:buFont typeface="Wingdings" pitchFamily="2" charset="2"/>
              <a:buChar char="§"/>
            </a:pPr>
            <a:r>
              <a:rPr lang="en-US" sz="2400" dirty="0"/>
              <a:t>Del Norte: $957,459.26</a:t>
            </a:r>
          </a:p>
          <a:p>
            <a:pPr lvl="1">
              <a:buFont typeface="Wingdings" pitchFamily="2" charset="2"/>
              <a:buChar char="§"/>
            </a:pPr>
            <a:r>
              <a:rPr lang="en-US" sz="2400" dirty="0"/>
              <a:t>Lassen: $184,869.66</a:t>
            </a:r>
          </a:p>
          <a:p>
            <a:pPr lvl="1">
              <a:buFont typeface="Wingdings" pitchFamily="2" charset="2"/>
              <a:buChar char="§"/>
            </a:pPr>
            <a:r>
              <a:rPr lang="en-US" sz="2400" dirty="0"/>
              <a:t>Modoc: $37,249.86</a:t>
            </a:r>
          </a:p>
          <a:p>
            <a:pPr lvl="1">
              <a:buFont typeface="Wingdings" pitchFamily="2" charset="2"/>
              <a:buChar char="§"/>
            </a:pPr>
            <a:r>
              <a:rPr lang="en-US" sz="2400" dirty="0"/>
              <a:t>Plumas: $184,869.66</a:t>
            </a:r>
          </a:p>
          <a:p>
            <a:pPr lvl="1">
              <a:buFont typeface="Wingdings" pitchFamily="2" charset="2"/>
              <a:buChar char="§"/>
            </a:pPr>
            <a:r>
              <a:rPr lang="en-US" sz="2400" dirty="0"/>
              <a:t>Shasta: $1,397,559.41</a:t>
            </a:r>
          </a:p>
          <a:p>
            <a:pPr lvl="1">
              <a:buFont typeface="Wingdings" pitchFamily="2" charset="2"/>
              <a:buChar char="§"/>
            </a:pPr>
            <a:r>
              <a:rPr lang="en-US" sz="2400" dirty="0"/>
              <a:t>Sierra: $16,555.55</a:t>
            </a:r>
          </a:p>
          <a:p>
            <a:pPr lvl="1">
              <a:buFont typeface="Wingdings" pitchFamily="2" charset="2"/>
              <a:buChar char="§"/>
            </a:pPr>
            <a:r>
              <a:rPr lang="en-US" sz="2400" dirty="0"/>
              <a:t>Siskiyou: $699,469.52</a:t>
            </a:r>
          </a:p>
        </p:txBody>
      </p:sp>
      <p:sp>
        <p:nvSpPr>
          <p:cNvPr id="4" name="Slide Number Placeholder 3">
            <a:extLst>
              <a:ext uri="{FF2B5EF4-FFF2-40B4-BE49-F238E27FC236}">
                <a16:creationId xmlns:a16="http://schemas.microsoft.com/office/drawing/2014/main" id="{C81423D6-68F9-70A4-1ADF-0531C3CEF730}"/>
              </a:ext>
            </a:extLst>
          </p:cNvPr>
          <p:cNvSpPr>
            <a:spLocks noGrp="1"/>
          </p:cNvSpPr>
          <p:nvPr>
            <p:ph type="sldNum" sz="quarter" idx="12"/>
          </p:nvPr>
        </p:nvSpPr>
        <p:spPr/>
        <p:txBody>
          <a:bodyPr/>
          <a:lstStyle/>
          <a:p>
            <a:fld id="{B39FA255-9F49-4814-A3F4-92094FD59458}" type="slidenum">
              <a:rPr lang="en-US" sz="1200" smtClean="0"/>
              <a:t>8</a:t>
            </a:fld>
            <a:endParaRPr lang="en-US" sz="1200" dirty="0"/>
          </a:p>
        </p:txBody>
      </p:sp>
      <p:sp>
        <p:nvSpPr>
          <p:cNvPr id="6" name="Footer Placeholder 5">
            <a:extLst>
              <a:ext uri="{FF2B5EF4-FFF2-40B4-BE49-F238E27FC236}">
                <a16:creationId xmlns:a16="http://schemas.microsoft.com/office/drawing/2014/main" id="{D33AFB77-94F4-F2EE-3590-A003ED1ECC28}"/>
              </a:ext>
            </a:extLst>
          </p:cNvPr>
          <p:cNvSpPr>
            <a:spLocks noGrp="1"/>
          </p:cNvSpPr>
          <p:nvPr>
            <p:ph type="ftr" sz="quarter" idx="11"/>
          </p:nvPr>
        </p:nvSpPr>
        <p:spPr/>
        <p:txBody>
          <a:bodyPr/>
          <a:lstStyle/>
          <a:p>
            <a:r>
              <a:rPr lang="en-US"/>
              <a:t>2/22/24</a:t>
            </a:r>
          </a:p>
        </p:txBody>
      </p:sp>
    </p:spTree>
    <p:extLst>
      <p:ext uri="{BB962C8B-B14F-4D97-AF65-F5344CB8AC3E}">
        <p14:creationId xmlns:p14="http://schemas.microsoft.com/office/powerpoint/2010/main" val="2022117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a:extLst>
            <a:ext uri="{FF2B5EF4-FFF2-40B4-BE49-F238E27FC236}">
              <a16:creationId xmlns:a16="http://schemas.microsoft.com/office/drawing/2014/main" id="{C131BB8A-2A13-655A-7045-1DA5258751D3}"/>
            </a:ext>
          </a:extLst>
        </p:cNvPr>
        <p:cNvGrpSpPr/>
        <p:nvPr/>
      </p:nvGrpSpPr>
      <p:grpSpPr>
        <a:xfrm>
          <a:off x="0" y="0"/>
          <a:ext cx="0" cy="0"/>
          <a:chOff x="0" y="0"/>
          <a:chExt cx="0" cy="0"/>
        </a:xfrm>
      </p:grpSpPr>
      <p:pic>
        <p:nvPicPr>
          <p:cNvPr id="8" name="Picture 7" descr="A midsection of a person holding a miniature house">
            <a:extLst>
              <a:ext uri="{FF2B5EF4-FFF2-40B4-BE49-F238E27FC236}">
                <a16:creationId xmlns:a16="http://schemas.microsoft.com/office/drawing/2014/main" id="{1E2FC4B2-7E77-02EF-7535-2742DE1DF019}"/>
              </a:ext>
            </a:extLst>
          </p:cNvPr>
          <p:cNvPicPr>
            <a:picLocks noChangeAspect="1"/>
          </p:cNvPicPr>
          <p:nvPr/>
        </p:nvPicPr>
        <p:blipFill rotWithShape="1">
          <a:blip r:embed="rId2">
            <a:duotone>
              <a:prstClr val="black"/>
              <a:schemeClr val="tx2">
                <a:tint val="45000"/>
                <a:satMod val="400000"/>
              </a:schemeClr>
            </a:duotone>
            <a:alphaModFix amt="15000"/>
          </a:blip>
          <a:srcRect t="9383" b="1331"/>
          <a:stretch/>
        </p:blipFill>
        <p:spPr>
          <a:xfrm>
            <a:off x="1" y="10"/>
            <a:ext cx="12192000" cy="6857991"/>
          </a:xfrm>
          <a:prstGeom prst="rect">
            <a:avLst/>
          </a:prstGeom>
        </p:spPr>
      </p:pic>
      <p:cxnSp>
        <p:nvCxnSpPr>
          <p:cNvPr id="12" name="Straight Connector 11">
            <a:extLst>
              <a:ext uri="{FF2B5EF4-FFF2-40B4-BE49-F238E27FC236}">
                <a16:creationId xmlns:a16="http://schemas.microsoft.com/office/drawing/2014/main" id="{C8718278-1EF1-4B6F-8AF2-349D45340D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B40EEB-80D1-8767-6AB8-65E696462962}"/>
              </a:ext>
            </a:extLst>
          </p:cNvPr>
          <p:cNvSpPr>
            <a:spLocks noGrp="1"/>
          </p:cNvSpPr>
          <p:nvPr>
            <p:ph type="title"/>
          </p:nvPr>
        </p:nvSpPr>
        <p:spPr>
          <a:xfrm>
            <a:off x="1097279" y="286603"/>
            <a:ext cx="10770043" cy="1450757"/>
          </a:xfrm>
        </p:spPr>
        <p:txBody>
          <a:bodyPr>
            <a:normAutofit/>
          </a:bodyPr>
          <a:lstStyle/>
          <a:p>
            <a:r>
              <a:rPr lang="en-US" dirty="0"/>
              <a:t>Review of Actions from HHAP-3 and HHAP-4</a:t>
            </a:r>
          </a:p>
        </p:txBody>
      </p:sp>
      <p:sp>
        <p:nvSpPr>
          <p:cNvPr id="20" name="Content Placeholder 2">
            <a:extLst>
              <a:ext uri="{FF2B5EF4-FFF2-40B4-BE49-F238E27FC236}">
                <a16:creationId xmlns:a16="http://schemas.microsoft.com/office/drawing/2014/main" id="{AA0CCBA2-C2C7-C43E-5AB4-AE7B1656ADBE}"/>
              </a:ext>
            </a:extLst>
          </p:cNvPr>
          <p:cNvSpPr>
            <a:spLocks noGrp="1"/>
          </p:cNvSpPr>
          <p:nvPr>
            <p:ph idx="1"/>
          </p:nvPr>
        </p:nvSpPr>
        <p:spPr>
          <a:xfrm>
            <a:off x="1097280" y="1845734"/>
            <a:ext cx="10058400" cy="4023360"/>
          </a:xfrm>
        </p:spPr>
        <p:txBody>
          <a:bodyPr>
            <a:normAutofit fontScale="92500" lnSpcReduction="10000"/>
          </a:bodyPr>
          <a:lstStyle/>
          <a:p>
            <a:pPr marL="0" indent="0">
              <a:buNone/>
            </a:pPr>
            <a:endParaRPr lang="en-US" sz="1700" b="1" dirty="0"/>
          </a:p>
          <a:p>
            <a:pPr marL="457200" indent="-457200">
              <a:buFont typeface="+mj-lt"/>
              <a:buAutoNum type="arabicPeriod"/>
            </a:pPr>
            <a:r>
              <a:rPr lang="en-US" sz="1700" dirty="0"/>
              <a:t>Provide Housing Navigation and Housing Retention services in each county through an expansion of case management staff and multi-disciplinary teams utilizing HHAP and PLHA funds.</a:t>
            </a:r>
          </a:p>
          <a:p>
            <a:pPr marL="457200" indent="-457200">
              <a:buFont typeface="+mj-lt"/>
              <a:buAutoNum type="arabicPeriod"/>
            </a:pPr>
            <a:r>
              <a:rPr lang="en-US" sz="1700" dirty="0"/>
              <a:t>Increase non-congregate shelter options with a connection to Housing Navigation services utilizing a trauma-informed Housing First model. </a:t>
            </a:r>
          </a:p>
          <a:p>
            <a:pPr marL="457200" indent="-457200">
              <a:buFont typeface="+mj-lt"/>
              <a:buAutoNum type="arabicPeriod"/>
            </a:pPr>
            <a:r>
              <a:rPr lang="en-US" sz="1700" dirty="0"/>
              <a:t>Expand the supply of permanent supportive housing by utilizing funds from </a:t>
            </a:r>
            <a:r>
              <a:rPr lang="en-US" sz="1700" dirty="0" err="1"/>
              <a:t>Homekey</a:t>
            </a:r>
            <a:r>
              <a:rPr lang="en-US" sz="1700" dirty="0"/>
              <a:t>, PLHA and HHAP to purchase and renovate a minimum of 2 hotels to be operated as permanent supportive housing.</a:t>
            </a:r>
          </a:p>
          <a:p>
            <a:pPr marL="457200" indent="-457200">
              <a:buFont typeface="+mj-lt"/>
              <a:buAutoNum type="arabicPeriod"/>
            </a:pPr>
            <a:r>
              <a:rPr lang="en-US" sz="1700" dirty="0"/>
              <a:t>Evaluate BIPOC underserved groups and disproportionate impacts by County.  Develop a CoC Committee with County representatives to develop action plans and share best practices to reach and engage with these groups.  Include individuals who represent these groups with a lives experience of homelessness on the Committee (at least one representative per County from these groups) and provide them with a paid stipend to attend meetings. </a:t>
            </a:r>
          </a:p>
          <a:p>
            <a:pPr marL="457200" indent="-457200">
              <a:buFont typeface="+mj-lt"/>
              <a:buAutoNum type="arabicPeriod"/>
            </a:pPr>
            <a:r>
              <a:rPr lang="en-US" sz="1700" dirty="0"/>
              <a:t>Through formal MOUs, develop, expand and strengthen partnerships with other community agencies and organizations who serve those with mental illness, substance use disorders, veterans, DV survivors and unaccompanied youth to address funding available that can be leveraged to prevent homelessness. </a:t>
            </a:r>
            <a:br>
              <a:rPr lang="en-US" sz="1700" dirty="0"/>
            </a:br>
            <a:endParaRPr lang="en-US" sz="1700" dirty="0"/>
          </a:p>
          <a:p>
            <a:pPr>
              <a:buFont typeface="Wingdings" panose="05000000000000000000" pitchFamily="2" charset="2"/>
              <a:buChar char="v"/>
            </a:pPr>
            <a:endParaRPr lang="en-US" sz="1700" dirty="0"/>
          </a:p>
        </p:txBody>
      </p:sp>
      <p:sp>
        <p:nvSpPr>
          <p:cNvPr id="14" name="Rectangle 13">
            <a:extLst>
              <a:ext uri="{FF2B5EF4-FFF2-40B4-BE49-F238E27FC236}">
                <a16:creationId xmlns:a16="http://schemas.microsoft.com/office/drawing/2014/main" id="{A15EA98E-85BF-4FFF-997C-A191798B2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34FB023B-B8E5-4EFF-AC8E-79058F44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Footer Placeholder 5">
            <a:extLst>
              <a:ext uri="{FF2B5EF4-FFF2-40B4-BE49-F238E27FC236}">
                <a16:creationId xmlns:a16="http://schemas.microsoft.com/office/drawing/2014/main" id="{AFF73CEB-9744-B32A-D08E-9B9924450347}"/>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a:t>2/22/24</a:t>
            </a:r>
          </a:p>
        </p:txBody>
      </p:sp>
      <p:sp>
        <p:nvSpPr>
          <p:cNvPr id="4" name="Slide Number Placeholder 3">
            <a:extLst>
              <a:ext uri="{FF2B5EF4-FFF2-40B4-BE49-F238E27FC236}">
                <a16:creationId xmlns:a16="http://schemas.microsoft.com/office/drawing/2014/main" id="{80C872DB-3918-4B4F-30A4-4EA2CBF23BE1}"/>
              </a:ext>
            </a:extLst>
          </p:cNvPr>
          <p:cNvSpPr>
            <a:spLocks noGrp="1"/>
          </p:cNvSpPr>
          <p:nvPr>
            <p:ph type="sldNum" sz="quarter" idx="12"/>
          </p:nvPr>
        </p:nvSpPr>
        <p:spPr>
          <a:xfrm>
            <a:off x="9900458" y="6459785"/>
            <a:ext cx="1312025" cy="365125"/>
          </a:xfrm>
        </p:spPr>
        <p:txBody>
          <a:bodyPr>
            <a:normAutofit/>
          </a:bodyPr>
          <a:lstStyle/>
          <a:p>
            <a:pPr>
              <a:spcAft>
                <a:spcPts val="600"/>
              </a:spcAft>
            </a:pPr>
            <a:fld id="{B39FA255-9F49-4814-A3F4-92094FD59458}" type="slidenum">
              <a:rPr lang="en-US" smtClean="0"/>
              <a:pPr>
                <a:spcAft>
                  <a:spcPts val="600"/>
                </a:spcAft>
              </a:pPr>
              <a:t>9</a:t>
            </a:fld>
            <a:endParaRPr lang="en-US"/>
          </a:p>
        </p:txBody>
      </p:sp>
    </p:spTree>
    <p:extLst>
      <p:ext uri="{BB962C8B-B14F-4D97-AF65-F5344CB8AC3E}">
        <p14:creationId xmlns:p14="http://schemas.microsoft.com/office/powerpoint/2010/main" val="63019042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2708</TotalTime>
  <Words>1067</Words>
  <Application>Microsoft Macintosh PowerPoint</Application>
  <PresentationFormat>Widescreen</PresentationFormat>
  <Paragraphs>113</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 Nova</vt:lpstr>
      <vt:lpstr>Calibri</vt:lpstr>
      <vt:lpstr>Calibri Light</vt:lpstr>
      <vt:lpstr>Wingdings</vt:lpstr>
      <vt:lpstr>Retrospect</vt:lpstr>
      <vt:lpstr>Public Meeting #3,  February 22, 2024</vt:lpstr>
      <vt:lpstr>Introductions</vt:lpstr>
      <vt:lpstr>Group Agreements</vt:lpstr>
      <vt:lpstr>Agenda</vt:lpstr>
      <vt:lpstr>PowerPoint Presentation</vt:lpstr>
      <vt:lpstr>Background on HHAP-5 </vt:lpstr>
      <vt:lpstr>Background on HHAP-5 </vt:lpstr>
      <vt:lpstr>HHAP-5 Allocations</vt:lpstr>
      <vt:lpstr>Review of Actions from HHAP-3 and HHAP-4</vt:lpstr>
      <vt:lpstr>SPMs and Equity Plan for HHAP-5: Brainstorming Key Actions</vt:lpstr>
      <vt:lpstr>System Performance Measures and Improvement Plan</vt:lpstr>
      <vt:lpstr>System Performance Measures and Racial/Ethnic Disparities</vt:lpstr>
      <vt:lpstr>Equity Improvement Plan</vt:lpstr>
      <vt:lpstr>Brainstorming</vt:lpstr>
      <vt:lpstr>Schedule and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Homelessness Action Plan Overview</dc:title>
  <dc:creator>Sherry Morgado</dc:creator>
  <cp:lastModifiedBy>Cassie Miracle</cp:lastModifiedBy>
  <cp:revision>200</cp:revision>
  <cp:lastPrinted>2024-01-31T16:52:03Z</cp:lastPrinted>
  <dcterms:created xsi:type="dcterms:W3CDTF">2022-04-26T23:57:04Z</dcterms:created>
  <dcterms:modified xsi:type="dcterms:W3CDTF">2024-02-22T17:17:02Z</dcterms:modified>
</cp:coreProperties>
</file>