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2"/>
  </p:notesMasterIdLst>
  <p:sldIdLst>
    <p:sldId id="256" r:id="rId2"/>
    <p:sldId id="274" r:id="rId3"/>
    <p:sldId id="284" r:id="rId4"/>
    <p:sldId id="258" r:id="rId5"/>
    <p:sldId id="295" r:id="rId6"/>
    <p:sldId id="290" r:id="rId7"/>
    <p:sldId id="272" r:id="rId8"/>
    <p:sldId id="291" r:id="rId9"/>
    <p:sldId id="283" r:id="rId10"/>
    <p:sldId id="271" r:id="rId11"/>
    <p:sldId id="303" r:id="rId12"/>
    <p:sldId id="277" r:id="rId13"/>
    <p:sldId id="299" r:id="rId14"/>
    <p:sldId id="300" r:id="rId15"/>
    <p:sldId id="292" r:id="rId16"/>
    <p:sldId id="293" r:id="rId17"/>
    <p:sldId id="302" r:id="rId18"/>
    <p:sldId id="294" r:id="rId19"/>
    <p:sldId id="297" r:id="rId20"/>
    <p:sldId id="301"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43B9F0-1524-E48E-66EC-B285C5A93903}" name="Sareena Rai" initials="" userId="S::SareenaR@HousingTools20.onmicrosoft.com::45e440f4-ce2f-4deb-bbb1-2f8a97328a6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75" autoAdjust="0"/>
    <p:restoredTop sz="16846" autoAdjust="0"/>
  </p:normalViewPr>
  <p:slideViewPr>
    <p:cSldViewPr snapToGrid="0">
      <p:cViewPr varScale="1">
        <p:scale>
          <a:sx n="83" d="100"/>
          <a:sy n="83" d="100"/>
        </p:scale>
        <p:origin x="485" y="77"/>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8/10/relationships/authors" Targe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DF6EBA-4ED4-40FB-814D-F9549F6AE98F}"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4D06FE39-CAAA-4D6D-9C5D-E9B7EEE6DBCB}">
      <dgm:prSet custT="1"/>
      <dgm:spPr/>
      <dgm:t>
        <a:bodyPr/>
        <a:lstStyle/>
        <a:p>
          <a:pPr>
            <a:lnSpc>
              <a:spcPct val="100000"/>
            </a:lnSpc>
          </a:pPr>
          <a:r>
            <a:rPr lang="en-US" sz="2400" dirty="0">
              <a:solidFill>
                <a:schemeClr val="accent2"/>
              </a:solidFill>
              <a:latin typeface="Arial Nova" panose="020B0504020202020204" pitchFamily="34" charset="0"/>
            </a:rPr>
            <a:t>Participate with intention &amp; contribute positive feedback</a:t>
          </a:r>
        </a:p>
      </dgm:t>
    </dgm:pt>
    <dgm:pt modelId="{E20304C8-458E-464D-8AA7-55F232DA8501}" type="parTrans" cxnId="{AFB0B03B-97EE-47FB-ADE3-25B3C734687B}">
      <dgm:prSet/>
      <dgm:spPr/>
      <dgm:t>
        <a:bodyPr/>
        <a:lstStyle/>
        <a:p>
          <a:endParaRPr lang="en-US" sz="2400">
            <a:solidFill>
              <a:schemeClr val="tx2"/>
            </a:solidFill>
            <a:latin typeface="Arial Nova" panose="020B0504020202020204" pitchFamily="34" charset="0"/>
          </a:endParaRPr>
        </a:p>
      </dgm:t>
    </dgm:pt>
    <dgm:pt modelId="{75A151C0-B764-4263-B3C8-E2FCDFB7A2E0}" type="sibTrans" cxnId="{AFB0B03B-97EE-47FB-ADE3-25B3C734687B}">
      <dgm:prSet/>
      <dgm:spPr/>
      <dgm:t>
        <a:bodyPr/>
        <a:lstStyle/>
        <a:p>
          <a:endParaRPr lang="en-US" sz="2400">
            <a:solidFill>
              <a:schemeClr val="tx2"/>
            </a:solidFill>
            <a:latin typeface="Arial Nova" panose="020B0504020202020204" pitchFamily="34" charset="0"/>
          </a:endParaRPr>
        </a:p>
      </dgm:t>
    </dgm:pt>
    <dgm:pt modelId="{D40C29D1-108E-4725-8EA8-DF2A2B134B01}">
      <dgm:prSet custT="1"/>
      <dgm:spPr/>
      <dgm:t>
        <a:bodyPr/>
        <a:lstStyle/>
        <a:p>
          <a:pPr>
            <a:lnSpc>
              <a:spcPct val="100000"/>
            </a:lnSpc>
          </a:pPr>
          <a:r>
            <a:rPr lang="en-US" sz="2400" dirty="0">
              <a:solidFill>
                <a:schemeClr val="accent2"/>
              </a:solidFill>
              <a:latin typeface="Arial Nova" panose="020B0504020202020204" pitchFamily="34" charset="0"/>
            </a:rPr>
            <a:t>Appreciate the diversity of perspectives</a:t>
          </a:r>
        </a:p>
      </dgm:t>
    </dgm:pt>
    <dgm:pt modelId="{E06EC650-F7DF-4A03-8C03-F5CA7CC766D5}" type="parTrans" cxnId="{3010BCD2-F4B9-43FC-8184-678D0A8219AC}">
      <dgm:prSet/>
      <dgm:spPr/>
      <dgm:t>
        <a:bodyPr/>
        <a:lstStyle/>
        <a:p>
          <a:endParaRPr lang="en-US" sz="2400">
            <a:solidFill>
              <a:schemeClr val="tx2"/>
            </a:solidFill>
            <a:latin typeface="Arial Nova" panose="020B0504020202020204" pitchFamily="34" charset="0"/>
          </a:endParaRPr>
        </a:p>
      </dgm:t>
    </dgm:pt>
    <dgm:pt modelId="{3D800FEB-E211-4A6B-8781-1A2C748FDB52}" type="sibTrans" cxnId="{3010BCD2-F4B9-43FC-8184-678D0A8219AC}">
      <dgm:prSet/>
      <dgm:spPr/>
      <dgm:t>
        <a:bodyPr/>
        <a:lstStyle/>
        <a:p>
          <a:endParaRPr lang="en-US" sz="2400">
            <a:solidFill>
              <a:schemeClr val="tx2"/>
            </a:solidFill>
            <a:latin typeface="Arial Nova" panose="020B0504020202020204" pitchFamily="34" charset="0"/>
          </a:endParaRPr>
        </a:p>
      </dgm:t>
    </dgm:pt>
    <dgm:pt modelId="{A318FFD1-EC59-405F-828C-2DE4A3D68897}">
      <dgm:prSet custT="1"/>
      <dgm:spPr/>
      <dgm:t>
        <a:bodyPr/>
        <a:lstStyle/>
        <a:p>
          <a:pPr>
            <a:lnSpc>
              <a:spcPct val="100000"/>
            </a:lnSpc>
          </a:pPr>
          <a:r>
            <a:rPr lang="en-US" sz="2400" dirty="0">
              <a:solidFill>
                <a:schemeClr val="accent2"/>
              </a:solidFill>
              <a:latin typeface="Arial Nova" panose="020B0504020202020204" pitchFamily="34" charset="0"/>
            </a:rPr>
            <a:t>Maintain a respectful space</a:t>
          </a:r>
        </a:p>
      </dgm:t>
    </dgm:pt>
    <dgm:pt modelId="{96F82C37-61D2-43E1-9EDB-9B3BDF38BF49}" type="parTrans" cxnId="{03904376-409C-42E7-885A-82B49554B784}">
      <dgm:prSet/>
      <dgm:spPr/>
      <dgm:t>
        <a:bodyPr/>
        <a:lstStyle/>
        <a:p>
          <a:endParaRPr lang="en-US" sz="2400">
            <a:solidFill>
              <a:schemeClr val="tx2"/>
            </a:solidFill>
            <a:latin typeface="Arial Nova" panose="020B0504020202020204" pitchFamily="34" charset="0"/>
          </a:endParaRPr>
        </a:p>
      </dgm:t>
    </dgm:pt>
    <dgm:pt modelId="{D1F65D58-D431-479D-85AF-E7110B9B0F97}" type="sibTrans" cxnId="{03904376-409C-42E7-885A-82B49554B784}">
      <dgm:prSet/>
      <dgm:spPr/>
      <dgm:t>
        <a:bodyPr/>
        <a:lstStyle/>
        <a:p>
          <a:endParaRPr lang="en-US" sz="2400">
            <a:solidFill>
              <a:schemeClr val="tx2"/>
            </a:solidFill>
            <a:latin typeface="Arial Nova" panose="020B0504020202020204" pitchFamily="34" charset="0"/>
          </a:endParaRPr>
        </a:p>
      </dgm:t>
    </dgm:pt>
    <dgm:pt modelId="{CDF43082-60B3-4735-B7B4-85DDE9C0A9B5}" type="pres">
      <dgm:prSet presAssocID="{2BDF6EBA-4ED4-40FB-814D-F9549F6AE98F}" presName="root" presStyleCnt="0">
        <dgm:presLayoutVars>
          <dgm:dir/>
          <dgm:resizeHandles val="exact"/>
        </dgm:presLayoutVars>
      </dgm:prSet>
      <dgm:spPr/>
    </dgm:pt>
    <dgm:pt modelId="{F573A435-8358-4435-BB9F-9D85BB0E1E4B}" type="pres">
      <dgm:prSet presAssocID="{4D06FE39-CAAA-4D6D-9C5D-E9B7EEE6DBCB}" presName="compNode" presStyleCnt="0"/>
      <dgm:spPr/>
    </dgm:pt>
    <dgm:pt modelId="{48D0F1DE-8684-46B0-B35C-E19F47A77E08}" type="pres">
      <dgm:prSet presAssocID="{4D06FE39-CAAA-4D6D-9C5D-E9B7EEE6DBCB}"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rinning face with solid fill with solid fill"/>
        </a:ext>
      </dgm:extLst>
    </dgm:pt>
    <dgm:pt modelId="{E998361B-5A2E-4639-8ACE-64CF31D34020}" type="pres">
      <dgm:prSet presAssocID="{4D06FE39-CAAA-4D6D-9C5D-E9B7EEE6DBCB}" presName="spaceRect" presStyleCnt="0"/>
      <dgm:spPr/>
    </dgm:pt>
    <dgm:pt modelId="{B1777AF9-6B15-4593-83CA-11D47E702402}" type="pres">
      <dgm:prSet presAssocID="{4D06FE39-CAAA-4D6D-9C5D-E9B7EEE6DBCB}" presName="textRect" presStyleLbl="revTx" presStyleIdx="0" presStyleCnt="3" custScaleX="146665">
        <dgm:presLayoutVars>
          <dgm:chMax val="1"/>
          <dgm:chPref val="1"/>
        </dgm:presLayoutVars>
      </dgm:prSet>
      <dgm:spPr/>
    </dgm:pt>
    <dgm:pt modelId="{C0CC8C79-249F-49A2-A67B-4AE354F75686}" type="pres">
      <dgm:prSet presAssocID="{75A151C0-B764-4263-B3C8-E2FCDFB7A2E0}" presName="sibTrans" presStyleCnt="0"/>
      <dgm:spPr/>
    </dgm:pt>
    <dgm:pt modelId="{7F2DA276-21CD-499F-9DA9-D7696E991677}" type="pres">
      <dgm:prSet presAssocID="{D40C29D1-108E-4725-8EA8-DF2A2B134B01}" presName="compNode" presStyleCnt="0"/>
      <dgm:spPr/>
    </dgm:pt>
    <dgm:pt modelId="{9CAB297F-ADFC-4666-96AB-B121A851D091}" type="pres">
      <dgm:prSet presAssocID="{D40C29D1-108E-4725-8EA8-DF2A2B134B0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a:ext>
      </dgm:extLst>
    </dgm:pt>
    <dgm:pt modelId="{4E3DB319-86B9-463A-94A8-FCFA4F2EB20A}" type="pres">
      <dgm:prSet presAssocID="{D40C29D1-108E-4725-8EA8-DF2A2B134B01}" presName="spaceRect" presStyleCnt="0"/>
      <dgm:spPr/>
    </dgm:pt>
    <dgm:pt modelId="{C28340B1-5613-459F-87B9-EB66CA6D1A5B}" type="pres">
      <dgm:prSet presAssocID="{D40C29D1-108E-4725-8EA8-DF2A2B134B01}" presName="textRect" presStyleLbl="revTx" presStyleIdx="1" presStyleCnt="3">
        <dgm:presLayoutVars>
          <dgm:chMax val="1"/>
          <dgm:chPref val="1"/>
        </dgm:presLayoutVars>
      </dgm:prSet>
      <dgm:spPr/>
    </dgm:pt>
    <dgm:pt modelId="{08E3816C-7BD1-400F-B264-D0EF158859C9}" type="pres">
      <dgm:prSet presAssocID="{3D800FEB-E211-4A6B-8781-1A2C748FDB52}" presName="sibTrans" presStyleCnt="0"/>
      <dgm:spPr/>
    </dgm:pt>
    <dgm:pt modelId="{881F7DCD-039B-423B-8A08-066D59D3728A}" type="pres">
      <dgm:prSet presAssocID="{A318FFD1-EC59-405F-828C-2DE4A3D68897}" presName="compNode" presStyleCnt="0"/>
      <dgm:spPr/>
    </dgm:pt>
    <dgm:pt modelId="{79AE8FB6-D204-4E85-9957-C47B5A92D084}" type="pres">
      <dgm:prSet presAssocID="{A318FFD1-EC59-405F-828C-2DE4A3D6889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2C16EF5E-E590-4670-B6CE-AA2C1B234A61}" type="pres">
      <dgm:prSet presAssocID="{A318FFD1-EC59-405F-828C-2DE4A3D68897}" presName="spaceRect" presStyleCnt="0"/>
      <dgm:spPr/>
    </dgm:pt>
    <dgm:pt modelId="{8A4274F2-CF28-4A18-BA8B-BC3B1565AE69}" type="pres">
      <dgm:prSet presAssocID="{A318FFD1-EC59-405F-828C-2DE4A3D68897}" presName="textRect" presStyleLbl="revTx" presStyleIdx="2" presStyleCnt="3">
        <dgm:presLayoutVars>
          <dgm:chMax val="1"/>
          <dgm:chPref val="1"/>
        </dgm:presLayoutVars>
      </dgm:prSet>
      <dgm:spPr/>
    </dgm:pt>
  </dgm:ptLst>
  <dgm:cxnLst>
    <dgm:cxn modelId="{8D656630-98C9-4BAA-9F10-14289D253E9C}" type="presOf" srcId="{A318FFD1-EC59-405F-828C-2DE4A3D68897}" destId="{8A4274F2-CF28-4A18-BA8B-BC3B1565AE69}" srcOrd="0" destOrd="0" presId="urn:microsoft.com/office/officeart/2018/2/layout/IconLabelList"/>
    <dgm:cxn modelId="{AFB0B03B-97EE-47FB-ADE3-25B3C734687B}" srcId="{2BDF6EBA-4ED4-40FB-814D-F9549F6AE98F}" destId="{4D06FE39-CAAA-4D6D-9C5D-E9B7EEE6DBCB}" srcOrd="0" destOrd="0" parTransId="{E20304C8-458E-464D-8AA7-55F232DA8501}" sibTransId="{75A151C0-B764-4263-B3C8-E2FCDFB7A2E0}"/>
    <dgm:cxn modelId="{03904376-409C-42E7-885A-82B49554B784}" srcId="{2BDF6EBA-4ED4-40FB-814D-F9549F6AE98F}" destId="{A318FFD1-EC59-405F-828C-2DE4A3D68897}" srcOrd="2" destOrd="0" parTransId="{96F82C37-61D2-43E1-9EDB-9B3BDF38BF49}" sibTransId="{D1F65D58-D431-479D-85AF-E7110B9B0F97}"/>
    <dgm:cxn modelId="{F436B279-AB3A-4F3E-97A5-0C80205BE5D1}" type="presOf" srcId="{4D06FE39-CAAA-4D6D-9C5D-E9B7EEE6DBCB}" destId="{B1777AF9-6B15-4593-83CA-11D47E702402}" srcOrd="0" destOrd="0" presId="urn:microsoft.com/office/officeart/2018/2/layout/IconLabelList"/>
    <dgm:cxn modelId="{4B65B7B0-0754-4663-A279-0C34947B41C5}" type="presOf" srcId="{D40C29D1-108E-4725-8EA8-DF2A2B134B01}" destId="{C28340B1-5613-459F-87B9-EB66CA6D1A5B}" srcOrd="0" destOrd="0" presId="urn:microsoft.com/office/officeart/2018/2/layout/IconLabelList"/>
    <dgm:cxn modelId="{90D66EB8-7140-485F-96E9-A212E7D371E6}" type="presOf" srcId="{2BDF6EBA-4ED4-40FB-814D-F9549F6AE98F}" destId="{CDF43082-60B3-4735-B7B4-85DDE9C0A9B5}" srcOrd="0" destOrd="0" presId="urn:microsoft.com/office/officeart/2018/2/layout/IconLabelList"/>
    <dgm:cxn modelId="{3010BCD2-F4B9-43FC-8184-678D0A8219AC}" srcId="{2BDF6EBA-4ED4-40FB-814D-F9549F6AE98F}" destId="{D40C29D1-108E-4725-8EA8-DF2A2B134B01}" srcOrd="1" destOrd="0" parTransId="{E06EC650-F7DF-4A03-8C03-F5CA7CC766D5}" sibTransId="{3D800FEB-E211-4A6B-8781-1A2C748FDB52}"/>
    <dgm:cxn modelId="{873E988D-8F14-4D97-96D8-D826DD49B579}" type="presParOf" srcId="{CDF43082-60B3-4735-B7B4-85DDE9C0A9B5}" destId="{F573A435-8358-4435-BB9F-9D85BB0E1E4B}" srcOrd="0" destOrd="0" presId="urn:microsoft.com/office/officeart/2018/2/layout/IconLabelList"/>
    <dgm:cxn modelId="{3D2D33E9-A6E2-4776-BF58-3CDF5581A6A3}" type="presParOf" srcId="{F573A435-8358-4435-BB9F-9D85BB0E1E4B}" destId="{48D0F1DE-8684-46B0-B35C-E19F47A77E08}" srcOrd="0" destOrd="0" presId="urn:microsoft.com/office/officeart/2018/2/layout/IconLabelList"/>
    <dgm:cxn modelId="{F6808D6D-5883-453C-8DEF-3A3AB62B35AF}" type="presParOf" srcId="{F573A435-8358-4435-BB9F-9D85BB0E1E4B}" destId="{E998361B-5A2E-4639-8ACE-64CF31D34020}" srcOrd="1" destOrd="0" presId="urn:microsoft.com/office/officeart/2018/2/layout/IconLabelList"/>
    <dgm:cxn modelId="{766C28E9-E999-4957-BA44-782988878121}" type="presParOf" srcId="{F573A435-8358-4435-BB9F-9D85BB0E1E4B}" destId="{B1777AF9-6B15-4593-83CA-11D47E702402}" srcOrd="2" destOrd="0" presId="urn:microsoft.com/office/officeart/2018/2/layout/IconLabelList"/>
    <dgm:cxn modelId="{8F1D98B1-D44F-4370-8A06-693B086DE033}" type="presParOf" srcId="{CDF43082-60B3-4735-B7B4-85DDE9C0A9B5}" destId="{C0CC8C79-249F-49A2-A67B-4AE354F75686}" srcOrd="1" destOrd="0" presId="urn:microsoft.com/office/officeart/2018/2/layout/IconLabelList"/>
    <dgm:cxn modelId="{5046EE84-751F-41EB-8DAE-0F2CE958B4B9}" type="presParOf" srcId="{CDF43082-60B3-4735-B7B4-85DDE9C0A9B5}" destId="{7F2DA276-21CD-499F-9DA9-D7696E991677}" srcOrd="2" destOrd="0" presId="urn:microsoft.com/office/officeart/2018/2/layout/IconLabelList"/>
    <dgm:cxn modelId="{E197013D-44BD-493D-9004-3E8FA9628D07}" type="presParOf" srcId="{7F2DA276-21CD-499F-9DA9-D7696E991677}" destId="{9CAB297F-ADFC-4666-96AB-B121A851D091}" srcOrd="0" destOrd="0" presId="urn:microsoft.com/office/officeart/2018/2/layout/IconLabelList"/>
    <dgm:cxn modelId="{D395D686-139A-4E5A-AED2-DA79007A83F5}" type="presParOf" srcId="{7F2DA276-21CD-499F-9DA9-D7696E991677}" destId="{4E3DB319-86B9-463A-94A8-FCFA4F2EB20A}" srcOrd="1" destOrd="0" presId="urn:microsoft.com/office/officeart/2018/2/layout/IconLabelList"/>
    <dgm:cxn modelId="{615C1E50-2A63-489B-830E-1BC34A306F41}" type="presParOf" srcId="{7F2DA276-21CD-499F-9DA9-D7696E991677}" destId="{C28340B1-5613-459F-87B9-EB66CA6D1A5B}" srcOrd="2" destOrd="0" presId="urn:microsoft.com/office/officeart/2018/2/layout/IconLabelList"/>
    <dgm:cxn modelId="{E368308C-8ED5-45DB-A1EE-224634375CF9}" type="presParOf" srcId="{CDF43082-60B3-4735-B7B4-85DDE9C0A9B5}" destId="{08E3816C-7BD1-400F-B264-D0EF158859C9}" srcOrd="3" destOrd="0" presId="urn:microsoft.com/office/officeart/2018/2/layout/IconLabelList"/>
    <dgm:cxn modelId="{378E0284-CB2E-4F59-AE20-3A8081AD77DC}" type="presParOf" srcId="{CDF43082-60B3-4735-B7B4-85DDE9C0A9B5}" destId="{881F7DCD-039B-423B-8A08-066D59D3728A}" srcOrd="4" destOrd="0" presId="urn:microsoft.com/office/officeart/2018/2/layout/IconLabelList"/>
    <dgm:cxn modelId="{6D694D46-93EC-4DA0-B112-58EB4A68C085}" type="presParOf" srcId="{881F7DCD-039B-423B-8A08-066D59D3728A}" destId="{79AE8FB6-D204-4E85-9957-C47B5A92D084}" srcOrd="0" destOrd="0" presId="urn:microsoft.com/office/officeart/2018/2/layout/IconLabelList"/>
    <dgm:cxn modelId="{BE949281-063D-4512-8886-86794C8990D1}" type="presParOf" srcId="{881F7DCD-039B-423B-8A08-066D59D3728A}" destId="{2C16EF5E-E590-4670-B6CE-AA2C1B234A61}" srcOrd="1" destOrd="0" presId="urn:microsoft.com/office/officeart/2018/2/layout/IconLabelList"/>
    <dgm:cxn modelId="{5FC21802-5498-4966-9D3F-1D95F19FE491}" type="presParOf" srcId="{881F7DCD-039B-423B-8A08-066D59D3728A}" destId="{8A4274F2-CF28-4A18-BA8B-BC3B1565AE6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B1B456-C864-4E68-853B-E770C029312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C583679-9396-4D58-BAC4-C0DC7E39ABC5}">
      <dgm:prSet/>
      <dgm:spPr/>
      <dgm:t>
        <a:bodyPr/>
        <a:lstStyle/>
        <a:p>
          <a:r>
            <a:rPr lang="en-US" dirty="0"/>
            <a:t>HHAP-3 Goals should be continued</a:t>
          </a:r>
        </a:p>
      </dgm:t>
    </dgm:pt>
    <dgm:pt modelId="{72918A5A-697D-4384-909C-A7785DD0A864}" type="parTrans" cxnId="{86908E6E-192F-4432-9AC3-EFA3CD4CE0B9}">
      <dgm:prSet/>
      <dgm:spPr/>
      <dgm:t>
        <a:bodyPr/>
        <a:lstStyle/>
        <a:p>
          <a:endParaRPr lang="en-US"/>
        </a:p>
      </dgm:t>
    </dgm:pt>
    <dgm:pt modelId="{4D342C91-73C6-427E-9B57-0DAC83E48B9F}" type="sibTrans" cxnId="{86908E6E-192F-4432-9AC3-EFA3CD4CE0B9}">
      <dgm:prSet/>
      <dgm:spPr/>
      <dgm:t>
        <a:bodyPr/>
        <a:lstStyle/>
        <a:p>
          <a:endParaRPr lang="en-US"/>
        </a:p>
      </dgm:t>
    </dgm:pt>
    <dgm:pt modelId="{C134716E-2CAA-40C9-A544-F74A2152FDCC}">
      <dgm:prSet/>
      <dgm:spPr/>
      <dgm:t>
        <a:bodyPr/>
        <a:lstStyle/>
        <a:p>
          <a:r>
            <a:rPr lang="en-US" dirty="0"/>
            <a:t>A variety of housing types are needed, including apartments, manufactured homes, and tiny homes</a:t>
          </a:r>
        </a:p>
      </dgm:t>
    </dgm:pt>
    <dgm:pt modelId="{9AFFD445-C76B-4683-866F-A0569198A52A}" type="parTrans" cxnId="{BCDC6618-FCF1-4D9C-A598-90A2FC339F28}">
      <dgm:prSet/>
      <dgm:spPr/>
      <dgm:t>
        <a:bodyPr/>
        <a:lstStyle/>
        <a:p>
          <a:endParaRPr lang="en-US"/>
        </a:p>
      </dgm:t>
    </dgm:pt>
    <dgm:pt modelId="{0B25BAD5-979A-4897-89DF-6076A9691C58}" type="sibTrans" cxnId="{BCDC6618-FCF1-4D9C-A598-90A2FC339F28}">
      <dgm:prSet/>
      <dgm:spPr/>
      <dgm:t>
        <a:bodyPr/>
        <a:lstStyle/>
        <a:p>
          <a:endParaRPr lang="en-US"/>
        </a:p>
      </dgm:t>
    </dgm:pt>
    <dgm:pt modelId="{54E152C7-91EF-4496-84FF-AC8D7DD3C985}">
      <dgm:prSet/>
      <dgm:spPr/>
      <dgm:t>
        <a:bodyPr/>
        <a:lstStyle/>
        <a:p>
          <a:r>
            <a:rPr lang="en-US" dirty="0"/>
            <a:t>The transition from the street to PSH can be difficult for some people, so transitional housing is needed</a:t>
          </a:r>
        </a:p>
      </dgm:t>
    </dgm:pt>
    <dgm:pt modelId="{D5EF138A-C61B-47BF-AFFC-FB7CB5F41BC2}" type="parTrans" cxnId="{E11C2286-3148-43E6-91EE-8334D05634DE}">
      <dgm:prSet/>
      <dgm:spPr/>
      <dgm:t>
        <a:bodyPr/>
        <a:lstStyle/>
        <a:p>
          <a:endParaRPr lang="en-US"/>
        </a:p>
      </dgm:t>
    </dgm:pt>
    <dgm:pt modelId="{3E9E9805-8A08-4366-A1F9-BB03B7C4C1AB}" type="sibTrans" cxnId="{E11C2286-3148-43E6-91EE-8334D05634DE}">
      <dgm:prSet/>
      <dgm:spPr/>
      <dgm:t>
        <a:bodyPr/>
        <a:lstStyle/>
        <a:p>
          <a:endParaRPr lang="en-US"/>
        </a:p>
      </dgm:t>
    </dgm:pt>
    <dgm:pt modelId="{22727635-2EE0-4CE3-B7B7-4EE4CBB0246B}">
      <dgm:prSet/>
      <dgm:spPr/>
      <dgm:t>
        <a:bodyPr/>
        <a:lstStyle/>
        <a:p>
          <a:r>
            <a:rPr lang="en-US" dirty="0"/>
            <a:t>Ongoing outreach and relationship building is very important</a:t>
          </a:r>
        </a:p>
      </dgm:t>
    </dgm:pt>
    <dgm:pt modelId="{C67E570D-F0EB-43EE-BC4E-97A21F90CB72}" type="parTrans" cxnId="{5741BF4B-B732-4E65-9143-B174D122A9F7}">
      <dgm:prSet/>
      <dgm:spPr/>
      <dgm:t>
        <a:bodyPr/>
        <a:lstStyle/>
        <a:p>
          <a:endParaRPr lang="en-US"/>
        </a:p>
      </dgm:t>
    </dgm:pt>
    <dgm:pt modelId="{33702F1B-496D-469D-AF7E-737493BFA215}" type="sibTrans" cxnId="{5741BF4B-B732-4E65-9143-B174D122A9F7}">
      <dgm:prSet/>
      <dgm:spPr/>
      <dgm:t>
        <a:bodyPr/>
        <a:lstStyle/>
        <a:p>
          <a:endParaRPr lang="en-US"/>
        </a:p>
      </dgm:t>
    </dgm:pt>
    <dgm:pt modelId="{AD0CC07E-9DA4-4212-AD5F-D42EEC7FCF90}">
      <dgm:prSet/>
      <dgm:spPr/>
      <dgm:t>
        <a:bodyPr/>
        <a:lstStyle/>
        <a:p>
          <a:r>
            <a:rPr lang="en-US" dirty="0"/>
            <a:t>Non-congregate shelters need to be part of the solution</a:t>
          </a:r>
        </a:p>
      </dgm:t>
    </dgm:pt>
    <dgm:pt modelId="{F1EFF2D8-1579-41EE-AF77-14C4051EAE91}" type="parTrans" cxnId="{D146EC56-F8B2-4766-B45F-B9256A0D9775}">
      <dgm:prSet/>
      <dgm:spPr/>
      <dgm:t>
        <a:bodyPr/>
        <a:lstStyle/>
        <a:p>
          <a:endParaRPr lang="en-US"/>
        </a:p>
      </dgm:t>
    </dgm:pt>
    <dgm:pt modelId="{28AF363B-D1E4-4402-BD54-080F96E5678C}" type="sibTrans" cxnId="{D146EC56-F8B2-4766-B45F-B9256A0D9775}">
      <dgm:prSet/>
      <dgm:spPr/>
      <dgm:t>
        <a:bodyPr/>
        <a:lstStyle/>
        <a:p>
          <a:endParaRPr lang="en-US"/>
        </a:p>
      </dgm:t>
    </dgm:pt>
    <dgm:pt modelId="{6BFEF4B4-8ADE-409F-95A3-AED158A2D6E5}">
      <dgm:prSet/>
      <dgm:spPr/>
      <dgm:t>
        <a:bodyPr/>
        <a:lstStyle/>
        <a:p>
          <a:r>
            <a:rPr lang="en-US" dirty="0"/>
            <a:t>Funding should be used to sustain current programs that are working</a:t>
          </a:r>
        </a:p>
      </dgm:t>
    </dgm:pt>
    <dgm:pt modelId="{8208D297-8E91-422F-AE46-10BEE6C8F43D}" type="parTrans" cxnId="{D10129A7-01E6-49A0-AD32-4610F7F3F964}">
      <dgm:prSet/>
      <dgm:spPr/>
      <dgm:t>
        <a:bodyPr/>
        <a:lstStyle/>
        <a:p>
          <a:endParaRPr lang="en-US"/>
        </a:p>
      </dgm:t>
    </dgm:pt>
    <dgm:pt modelId="{7BDB3511-C697-4665-A521-341753D193DC}" type="sibTrans" cxnId="{D10129A7-01E6-49A0-AD32-4610F7F3F964}">
      <dgm:prSet/>
      <dgm:spPr/>
      <dgm:t>
        <a:bodyPr/>
        <a:lstStyle/>
        <a:p>
          <a:endParaRPr lang="en-US"/>
        </a:p>
      </dgm:t>
    </dgm:pt>
    <dgm:pt modelId="{64883B0E-83FF-43E6-A7F2-D47D2117B659}">
      <dgm:prSet/>
      <dgm:spPr/>
      <dgm:t>
        <a:bodyPr/>
        <a:lstStyle/>
        <a:p>
          <a:r>
            <a:rPr lang="en-US" dirty="0"/>
            <a:t>Additional wrap-around supportive services of all kinds and for longer periods of time</a:t>
          </a:r>
        </a:p>
      </dgm:t>
    </dgm:pt>
    <dgm:pt modelId="{002F3BF1-0DD7-4085-94F3-9DAA9A1ABBEC}" type="parTrans" cxnId="{0B4D6BD6-90EE-4AC9-BF18-615EB426AA69}">
      <dgm:prSet/>
      <dgm:spPr/>
      <dgm:t>
        <a:bodyPr/>
        <a:lstStyle/>
        <a:p>
          <a:endParaRPr lang="en-US"/>
        </a:p>
      </dgm:t>
    </dgm:pt>
    <dgm:pt modelId="{8EA6AF7B-B4F9-4B12-963E-6581C4174A8D}" type="sibTrans" cxnId="{0B4D6BD6-90EE-4AC9-BF18-615EB426AA69}">
      <dgm:prSet/>
      <dgm:spPr/>
      <dgm:t>
        <a:bodyPr/>
        <a:lstStyle/>
        <a:p>
          <a:endParaRPr lang="en-US"/>
        </a:p>
      </dgm:t>
    </dgm:pt>
    <dgm:pt modelId="{66D26F07-B134-4EEE-B08A-CB4F3CA29BF2}">
      <dgm:prSet/>
      <dgm:spPr/>
      <dgm:t>
        <a:bodyPr/>
        <a:lstStyle/>
        <a:p>
          <a:r>
            <a:rPr lang="en-US" dirty="0"/>
            <a:t>Trauma-informed services and peer support</a:t>
          </a:r>
        </a:p>
      </dgm:t>
    </dgm:pt>
    <dgm:pt modelId="{17B2E9A3-F646-4083-8930-7E5118A20EF8}" type="parTrans" cxnId="{95BB990B-8F58-4706-B57F-C86174A5B1F9}">
      <dgm:prSet/>
      <dgm:spPr/>
      <dgm:t>
        <a:bodyPr/>
        <a:lstStyle/>
        <a:p>
          <a:endParaRPr lang="en-US"/>
        </a:p>
      </dgm:t>
    </dgm:pt>
    <dgm:pt modelId="{63080079-5248-4342-901C-CCCC2A4C2362}" type="sibTrans" cxnId="{95BB990B-8F58-4706-B57F-C86174A5B1F9}">
      <dgm:prSet/>
      <dgm:spPr/>
      <dgm:t>
        <a:bodyPr/>
        <a:lstStyle/>
        <a:p>
          <a:endParaRPr lang="en-US"/>
        </a:p>
      </dgm:t>
    </dgm:pt>
    <dgm:pt modelId="{2232779C-7F56-4675-B027-F9BEDB16F2A6}">
      <dgm:prSet/>
      <dgm:spPr/>
      <dgm:t>
        <a:bodyPr/>
        <a:lstStyle/>
        <a:p>
          <a:r>
            <a:rPr lang="en-US" dirty="0"/>
            <a:t>Opportunities to build community, no matter the housing type</a:t>
          </a:r>
        </a:p>
      </dgm:t>
    </dgm:pt>
    <dgm:pt modelId="{AB31ED92-6045-43BC-BD2E-E04EA0F07A4C}" type="parTrans" cxnId="{C97A2EEA-4217-4FCA-9ED3-8DE0818945A2}">
      <dgm:prSet/>
      <dgm:spPr/>
      <dgm:t>
        <a:bodyPr/>
        <a:lstStyle/>
        <a:p>
          <a:endParaRPr lang="en-US"/>
        </a:p>
      </dgm:t>
    </dgm:pt>
    <dgm:pt modelId="{FD8AA1F8-89DD-420E-A883-54679E40C54E}" type="sibTrans" cxnId="{C97A2EEA-4217-4FCA-9ED3-8DE0818945A2}">
      <dgm:prSet/>
      <dgm:spPr/>
      <dgm:t>
        <a:bodyPr/>
        <a:lstStyle/>
        <a:p>
          <a:endParaRPr lang="en-US"/>
        </a:p>
      </dgm:t>
    </dgm:pt>
    <dgm:pt modelId="{54DA12D4-2C0D-48C7-B80E-8873F801711B}" type="pres">
      <dgm:prSet presAssocID="{7FB1B456-C864-4E68-853B-E770C029312E}" presName="linear" presStyleCnt="0">
        <dgm:presLayoutVars>
          <dgm:animLvl val="lvl"/>
          <dgm:resizeHandles val="exact"/>
        </dgm:presLayoutVars>
      </dgm:prSet>
      <dgm:spPr/>
    </dgm:pt>
    <dgm:pt modelId="{12822C80-4170-43F4-9255-44213A31C85B}" type="pres">
      <dgm:prSet presAssocID="{FC583679-9396-4D58-BAC4-C0DC7E39ABC5}" presName="parentText" presStyleLbl="node1" presStyleIdx="0" presStyleCnt="9">
        <dgm:presLayoutVars>
          <dgm:chMax val="0"/>
          <dgm:bulletEnabled val="1"/>
        </dgm:presLayoutVars>
      </dgm:prSet>
      <dgm:spPr/>
    </dgm:pt>
    <dgm:pt modelId="{AFF750E8-3B9C-438A-A385-88F29B2AB513}" type="pres">
      <dgm:prSet presAssocID="{4D342C91-73C6-427E-9B57-0DAC83E48B9F}" presName="spacer" presStyleCnt="0"/>
      <dgm:spPr/>
    </dgm:pt>
    <dgm:pt modelId="{D2419F80-549B-4728-8DCC-5BCE23FB8DD6}" type="pres">
      <dgm:prSet presAssocID="{C134716E-2CAA-40C9-A544-F74A2152FDCC}" presName="parentText" presStyleLbl="node1" presStyleIdx="1" presStyleCnt="9" custLinFactNeighborX="-776">
        <dgm:presLayoutVars>
          <dgm:chMax val="0"/>
          <dgm:bulletEnabled val="1"/>
        </dgm:presLayoutVars>
      </dgm:prSet>
      <dgm:spPr/>
    </dgm:pt>
    <dgm:pt modelId="{6297FB07-CBE1-45A4-91EC-7BD0C9BA8629}" type="pres">
      <dgm:prSet presAssocID="{0B25BAD5-979A-4897-89DF-6076A9691C58}" presName="spacer" presStyleCnt="0"/>
      <dgm:spPr/>
    </dgm:pt>
    <dgm:pt modelId="{0FDA42C0-EF97-448D-AF31-88A25E936A8A}" type="pres">
      <dgm:prSet presAssocID="{54E152C7-91EF-4496-84FF-AC8D7DD3C985}" presName="parentText" presStyleLbl="node1" presStyleIdx="2" presStyleCnt="9">
        <dgm:presLayoutVars>
          <dgm:chMax val="0"/>
          <dgm:bulletEnabled val="1"/>
        </dgm:presLayoutVars>
      </dgm:prSet>
      <dgm:spPr/>
    </dgm:pt>
    <dgm:pt modelId="{34A01580-15AA-427D-97F2-53C1FE4F5376}" type="pres">
      <dgm:prSet presAssocID="{3E9E9805-8A08-4366-A1F9-BB03B7C4C1AB}" presName="spacer" presStyleCnt="0"/>
      <dgm:spPr/>
    </dgm:pt>
    <dgm:pt modelId="{273E31C2-C416-4BA2-8E69-45DA13574AA0}" type="pres">
      <dgm:prSet presAssocID="{22727635-2EE0-4CE3-B7B7-4EE4CBB0246B}" presName="parentText" presStyleLbl="node1" presStyleIdx="3" presStyleCnt="9">
        <dgm:presLayoutVars>
          <dgm:chMax val="0"/>
          <dgm:bulletEnabled val="1"/>
        </dgm:presLayoutVars>
      </dgm:prSet>
      <dgm:spPr/>
    </dgm:pt>
    <dgm:pt modelId="{FBCBE42E-3974-4A53-AFD8-B36192EE1E19}" type="pres">
      <dgm:prSet presAssocID="{33702F1B-496D-469D-AF7E-737493BFA215}" presName="spacer" presStyleCnt="0"/>
      <dgm:spPr/>
    </dgm:pt>
    <dgm:pt modelId="{CAFB26E2-DC46-4FC5-8514-42D63AAAB2D9}" type="pres">
      <dgm:prSet presAssocID="{AD0CC07E-9DA4-4212-AD5F-D42EEC7FCF90}" presName="parentText" presStyleLbl="node1" presStyleIdx="4" presStyleCnt="9">
        <dgm:presLayoutVars>
          <dgm:chMax val="0"/>
          <dgm:bulletEnabled val="1"/>
        </dgm:presLayoutVars>
      </dgm:prSet>
      <dgm:spPr/>
    </dgm:pt>
    <dgm:pt modelId="{E2F60089-4772-4DCC-869B-3BF1D4295A15}" type="pres">
      <dgm:prSet presAssocID="{28AF363B-D1E4-4402-BD54-080F96E5678C}" presName="spacer" presStyleCnt="0"/>
      <dgm:spPr/>
    </dgm:pt>
    <dgm:pt modelId="{6A0674AF-715F-4150-916A-1A376C9C0CF4}" type="pres">
      <dgm:prSet presAssocID="{6BFEF4B4-8ADE-409F-95A3-AED158A2D6E5}" presName="parentText" presStyleLbl="node1" presStyleIdx="5" presStyleCnt="9">
        <dgm:presLayoutVars>
          <dgm:chMax val="0"/>
          <dgm:bulletEnabled val="1"/>
        </dgm:presLayoutVars>
      </dgm:prSet>
      <dgm:spPr/>
    </dgm:pt>
    <dgm:pt modelId="{BF4E7EAC-0351-4860-8C86-005CB141A970}" type="pres">
      <dgm:prSet presAssocID="{7BDB3511-C697-4665-A521-341753D193DC}" presName="spacer" presStyleCnt="0"/>
      <dgm:spPr/>
    </dgm:pt>
    <dgm:pt modelId="{9E148D7E-10BD-43C7-818C-DAF635E81439}" type="pres">
      <dgm:prSet presAssocID="{64883B0E-83FF-43E6-A7F2-D47D2117B659}" presName="parentText" presStyleLbl="node1" presStyleIdx="6" presStyleCnt="9">
        <dgm:presLayoutVars>
          <dgm:chMax val="0"/>
          <dgm:bulletEnabled val="1"/>
        </dgm:presLayoutVars>
      </dgm:prSet>
      <dgm:spPr/>
    </dgm:pt>
    <dgm:pt modelId="{A954A1C6-A106-48E9-A17B-AF883F7F1270}" type="pres">
      <dgm:prSet presAssocID="{8EA6AF7B-B4F9-4B12-963E-6581C4174A8D}" presName="spacer" presStyleCnt="0"/>
      <dgm:spPr/>
    </dgm:pt>
    <dgm:pt modelId="{5770272B-1155-4512-B259-71B5C2DE4AE6}" type="pres">
      <dgm:prSet presAssocID="{66D26F07-B134-4EEE-B08A-CB4F3CA29BF2}" presName="parentText" presStyleLbl="node1" presStyleIdx="7" presStyleCnt="9">
        <dgm:presLayoutVars>
          <dgm:chMax val="0"/>
          <dgm:bulletEnabled val="1"/>
        </dgm:presLayoutVars>
      </dgm:prSet>
      <dgm:spPr/>
    </dgm:pt>
    <dgm:pt modelId="{983B5FC2-7923-415C-9834-47B04DF7FDE1}" type="pres">
      <dgm:prSet presAssocID="{63080079-5248-4342-901C-CCCC2A4C2362}" presName="spacer" presStyleCnt="0"/>
      <dgm:spPr/>
    </dgm:pt>
    <dgm:pt modelId="{5D6FA478-7104-4438-8E70-B968A4D4A6D4}" type="pres">
      <dgm:prSet presAssocID="{2232779C-7F56-4675-B027-F9BEDB16F2A6}" presName="parentText" presStyleLbl="node1" presStyleIdx="8" presStyleCnt="9">
        <dgm:presLayoutVars>
          <dgm:chMax val="0"/>
          <dgm:bulletEnabled val="1"/>
        </dgm:presLayoutVars>
      </dgm:prSet>
      <dgm:spPr/>
    </dgm:pt>
  </dgm:ptLst>
  <dgm:cxnLst>
    <dgm:cxn modelId="{4C9F7607-B663-4CF2-9607-3A16D09E58D6}" type="presOf" srcId="{6BFEF4B4-8ADE-409F-95A3-AED158A2D6E5}" destId="{6A0674AF-715F-4150-916A-1A376C9C0CF4}" srcOrd="0" destOrd="0" presId="urn:microsoft.com/office/officeart/2005/8/layout/vList2"/>
    <dgm:cxn modelId="{95BB990B-8F58-4706-B57F-C86174A5B1F9}" srcId="{7FB1B456-C864-4E68-853B-E770C029312E}" destId="{66D26F07-B134-4EEE-B08A-CB4F3CA29BF2}" srcOrd="7" destOrd="0" parTransId="{17B2E9A3-F646-4083-8930-7E5118A20EF8}" sibTransId="{63080079-5248-4342-901C-CCCC2A4C2362}"/>
    <dgm:cxn modelId="{BCDC6618-FCF1-4D9C-A598-90A2FC339F28}" srcId="{7FB1B456-C864-4E68-853B-E770C029312E}" destId="{C134716E-2CAA-40C9-A544-F74A2152FDCC}" srcOrd="1" destOrd="0" parTransId="{9AFFD445-C76B-4683-866F-A0569198A52A}" sibTransId="{0B25BAD5-979A-4897-89DF-6076A9691C58}"/>
    <dgm:cxn modelId="{7D257E1F-B580-4970-A654-F00331B059E4}" type="presOf" srcId="{AD0CC07E-9DA4-4212-AD5F-D42EEC7FCF90}" destId="{CAFB26E2-DC46-4FC5-8514-42D63AAAB2D9}" srcOrd="0" destOrd="0" presId="urn:microsoft.com/office/officeart/2005/8/layout/vList2"/>
    <dgm:cxn modelId="{5741BF4B-B732-4E65-9143-B174D122A9F7}" srcId="{7FB1B456-C864-4E68-853B-E770C029312E}" destId="{22727635-2EE0-4CE3-B7B7-4EE4CBB0246B}" srcOrd="3" destOrd="0" parTransId="{C67E570D-F0EB-43EE-BC4E-97A21F90CB72}" sibTransId="{33702F1B-496D-469D-AF7E-737493BFA215}"/>
    <dgm:cxn modelId="{86908E6E-192F-4432-9AC3-EFA3CD4CE0B9}" srcId="{7FB1B456-C864-4E68-853B-E770C029312E}" destId="{FC583679-9396-4D58-BAC4-C0DC7E39ABC5}" srcOrd="0" destOrd="0" parTransId="{72918A5A-697D-4384-909C-A7785DD0A864}" sibTransId="{4D342C91-73C6-427E-9B57-0DAC83E48B9F}"/>
    <dgm:cxn modelId="{D146EC56-F8B2-4766-B45F-B9256A0D9775}" srcId="{7FB1B456-C864-4E68-853B-E770C029312E}" destId="{AD0CC07E-9DA4-4212-AD5F-D42EEC7FCF90}" srcOrd="4" destOrd="0" parTransId="{F1EFF2D8-1579-41EE-AF77-14C4051EAE91}" sibTransId="{28AF363B-D1E4-4402-BD54-080F96E5678C}"/>
    <dgm:cxn modelId="{DBC2AC81-1FC2-47AE-B5C3-F4AC85E1736E}" type="presOf" srcId="{FC583679-9396-4D58-BAC4-C0DC7E39ABC5}" destId="{12822C80-4170-43F4-9255-44213A31C85B}" srcOrd="0" destOrd="0" presId="urn:microsoft.com/office/officeart/2005/8/layout/vList2"/>
    <dgm:cxn modelId="{E11C2286-3148-43E6-91EE-8334D05634DE}" srcId="{7FB1B456-C864-4E68-853B-E770C029312E}" destId="{54E152C7-91EF-4496-84FF-AC8D7DD3C985}" srcOrd="2" destOrd="0" parTransId="{D5EF138A-C61B-47BF-AFFC-FB7CB5F41BC2}" sibTransId="{3E9E9805-8A08-4366-A1F9-BB03B7C4C1AB}"/>
    <dgm:cxn modelId="{B0E38598-E69C-49D1-87D4-F9C5523C5FE4}" type="presOf" srcId="{C134716E-2CAA-40C9-A544-F74A2152FDCC}" destId="{D2419F80-549B-4728-8DCC-5BCE23FB8DD6}" srcOrd="0" destOrd="0" presId="urn:microsoft.com/office/officeart/2005/8/layout/vList2"/>
    <dgm:cxn modelId="{59D8C599-46A0-4E15-AA94-BCFEF7BE99F1}" type="presOf" srcId="{54E152C7-91EF-4496-84FF-AC8D7DD3C985}" destId="{0FDA42C0-EF97-448D-AF31-88A25E936A8A}" srcOrd="0" destOrd="0" presId="urn:microsoft.com/office/officeart/2005/8/layout/vList2"/>
    <dgm:cxn modelId="{D10129A7-01E6-49A0-AD32-4610F7F3F964}" srcId="{7FB1B456-C864-4E68-853B-E770C029312E}" destId="{6BFEF4B4-8ADE-409F-95A3-AED158A2D6E5}" srcOrd="5" destOrd="0" parTransId="{8208D297-8E91-422F-AE46-10BEE6C8F43D}" sibTransId="{7BDB3511-C697-4665-A521-341753D193DC}"/>
    <dgm:cxn modelId="{FBE169B5-2234-45F0-976B-D875174651A3}" type="presOf" srcId="{7FB1B456-C864-4E68-853B-E770C029312E}" destId="{54DA12D4-2C0D-48C7-B80E-8873F801711B}" srcOrd="0" destOrd="0" presId="urn:microsoft.com/office/officeart/2005/8/layout/vList2"/>
    <dgm:cxn modelId="{B51C89B6-87B3-4C2D-AD88-F572D37CDCB3}" type="presOf" srcId="{64883B0E-83FF-43E6-A7F2-D47D2117B659}" destId="{9E148D7E-10BD-43C7-818C-DAF635E81439}" srcOrd="0" destOrd="0" presId="urn:microsoft.com/office/officeart/2005/8/layout/vList2"/>
    <dgm:cxn modelId="{A950ADC2-D858-4A60-A37F-AF3F08C41229}" type="presOf" srcId="{22727635-2EE0-4CE3-B7B7-4EE4CBB0246B}" destId="{273E31C2-C416-4BA2-8E69-45DA13574AA0}" srcOrd="0" destOrd="0" presId="urn:microsoft.com/office/officeart/2005/8/layout/vList2"/>
    <dgm:cxn modelId="{0B4D6BD6-90EE-4AC9-BF18-615EB426AA69}" srcId="{7FB1B456-C864-4E68-853B-E770C029312E}" destId="{64883B0E-83FF-43E6-A7F2-D47D2117B659}" srcOrd="6" destOrd="0" parTransId="{002F3BF1-0DD7-4085-94F3-9DAA9A1ABBEC}" sibTransId="{8EA6AF7B-B4F9-4B12-963E-6581C4174A8D}"/>
    <dgm:cxn modelId="{C97A2EEA-4217-4FCA-9ED3-8DE0818945A2}" srcId="{7FB1B456-C864-4E68-853B-E770C029312E}" destId="{2232779C-7F56-4675-B027-F9BEDB16F2A6}" srcOrd="8" destOrd="0" parTransId="{AB31ED92-6045-43BC-BD2E-E04EA0F07A4C}" sibTransId="{FD8AA1F8-89DD-420E-A883-54679E40C54E}"/>
    <dgm:cxn modelId="{0ACB5CF0-7816-421E-8A01-7CB3EE80F890}" type="presOf" srcId="{2232779C-7F56-4675-B027-F9BEDB16F2A6}" destId="{5D6FA478-7104-4438-8E70-B968A4D4A6D4}" srcOrd="0" destOrd="0" presId="urn:microsoft.com/office/officeart/2005/8/layout/vList2"/>
    <dgm:cxn modelId="{D195C1F6-D216-4D15-8D8E-5B6AC4E52762}" type="presOf" srcId="{66D26F07-B134-4EEE-B08A-CB4F3CA29BF2}" destId="{5770272B-1155-4512-B259-71B5C2DE4AE6}" srcOrd="0" destOrd="0" presId="urn:microsoft.com/office/officeart/2005/8/layout/vList2"/>
    <dgm:cxn modelId="{9A2A0D1A-538B-4CF9-A402-76A891E1F53E}" type="presParOf" srcId="{54DA12D4-2C0D-48C7-B80E-8873F801711B}" destId="{12822C80-4170-43F4-9255-44213A31C85B}" srcOrd="0" destOrd="0" presId="urn:microsoft.com/office/officeart/2005/8/layout/vList2"/>
    <dgm:cxn modelId="{149ADEFF-1690-4F35-9861-A727DD280C8F}" type="presParOf" srcId="{54DA12D4-2C0D-48C7-B80E-8873F801711B}" destId="{AFF750E8-3B9C-438A-A385-88F29B2AB513}" srcOrd="1" destOrd="0" presId="urn:microsoft.com/office/officeart/2005/8/layout/vList2"/>
    <dgm:cxn modelId="{79D60E84-4AE7-4AEC-B67F-FCB36E000D17}" type="presParOf" srcId="{54DA12D4-2C0D-48C7-B80E-8873F801711B}" destId="{D2419F80-549B-4728-8DCC-5BCE23FB8DD6}" srcOrd="2" destOrd="0" presId="urn:microsoft.com/office/officeart/2005/8/layout/vList2"/>
    <dgm:cxn modelId="{A1940443-2AC0-4A71-BFE8-8BF2C4B69F97}" type="presParOf" srcId="{54DA12D4-2C0D-48C7-B80E-8873F801711B}" destId="{6297FB07-CBE1-45A4-91EC-7BD0C9BA8629}" srcOrd="3" destOrd="0" presId="urn:microsoft.com/office/officeart/2005/8/layout/vList2"/>
    <dgm:cxn modelId="{9FABF12E-1C54-4147-A558-132E046E9AC8}" type="presParOf" srcId="{54DA12D4-2C0D-48C7-B80E-8873F801711B}" destId="{0FDA42C0-EF97-448D-AF31-88A25E936A8A}" srcOrd="4" destOrd="0" presId="urn:microsoft.com/office/officeart/2005/8/layout/vList2"/>
    <dgm:cxn modelId="{AE99173E-4E49-4A2D-A373-2DFA6E9F789F}" type="presParOf" srcId="{54DA12D4-2C0D-48C7-B80E-8873F801711B}" destId="{34A01580-15AA-427D-97F2-53C1FE4F5376}" srcOrd="5" destOrd="0" presId="urn:microsoft.com/office/officeart/2005/8/layout/vList2"/>
    <dgm:cxn modelId="{F7F397EA-5994-42C3-B831-3919EF3C9BC0}" type="presParOf" srcId="{54DA12D4-2C0D-48C7-B80E-8873F801711B}" destId="{273E31C2-C416-4BA2-8E69-45DA13574AA0}" srcOrd="6" destOrd="0" presId="urn:microsoft.com/office/officeart/2005/8/layout/vList2"/>
    <dgm:cxn modelId="{52A1C9E0-6B05-4687-84A2-6741FE768821}" type="presParOf" srcId="{54DA12D4-2C0D-48C7-B80E-8873F801711B}" destId="{FBCBE42E-3974-4A53-AFD8-B36192EE1E19}" srcOrd="7" destOrd="0" presId="urn:microsoft.com/office/officeart/2005/8/layout/vList2"/>
    <dgm:cxn modelId="{E4CB8FEF-1C69-48A7-BA53-26CAC08E3C43}" type="presParOf" srcId="{54DA12D4-2C0D-48C7-B80E-8873F801711B}" destId="{CAFB26E2-DC46-4FC5-8514-42D63AAAB2D9}" srcOrd="8" destOrd="0" presId="urn:microsoft.com/office/officeart/2005/8/layout/vList2"/>
    <dgm:cxn modelId="{A980AD92-53DE-4154-A2B4-D232296DCC45}" type="presParOf" srcId="{54DA12D4-2C0D-48C7-B80E-8873F801711B}" destId="{E2F60089-4772-4DCC-869B-3BF1D4295A15}" srcOrd="9" destOrd="0" presId="urn:microsoft.com/office/officeart/2005/8/layout/vList2"/>
    <dgm:cxn modelId="{4BD862B0-A2B7-4ED8-AF59-D7F5710F73F5}" type="presParOf" srcId="{54DA12D4-2C0D-48C7-B80E-8873F801711B}" destId="{6A0674AF-715F-4150-916A-1A376C9C0CF4}" srcOrd="10" destOrd="0" presId="urn:microsoft.com/office/officeart/2005/8/layout/vList2"/>
    <dgm:cxn modelId="{81C66994-2D35-4759-BCD7-C748A088C89F}" type="presParOf" srcId="{54DA12D4-2C0D-48C7-B80E-8873F801711B}" destId="{BF4E7EAC-0351-4860-8C86-005CB141A970}" srcOrd="11" destOrd="0" presId="urn:microsoft.com/office/officeart/2005/8/layout/vList2"/>
    <dgm:cxn modelId="{AED10226-8FC0-495E-BC00-C382256E7210}" type="presParOf" srcId="{54DA12D4-2C0D-48C7-B80E-8873F801711B}" destId="{9E148D7E-10BD-43C7-818C-DAF635E81439}" srcOrd="12" destOrd="0" presId="urn:microsoft.com/office/officeart/2005/8/layout/vList2"/>
    <dgm:cxn modelId="{1C2103B6-B8E6-4948-BE52-BDB173DC2853}" type="presParOf" srcId="{54DA12D4-2C0D-48C7-B80E-8873F801711B}" destId="{A954A1C6-A106-48E9-A17B-AF883F7F1270}" srcOrd="13" destOrd="0" presId="urn:microsoft.com/office/officeart/2005/8/layout/vList2"/>
    <dgm:cxn modelId="{F3C3063B-17B1-47B6-867A-DA7349609CFB}" type="presParOf" srcId="{54DA12D4-2C0D-48C7-B80E-8873F801711B}" destId="{5770272B-1155-4512-B259-71B5C2DE4AE6}" srcOrd="14" destOrd="0" presId="urn:microsoft.com/office/officeart/2005/8/layout/vList2"/>
    <dgm:cxn modelId="{7DEF8A5E-3C61-4462-8370-65CA9FE78DB3}" type="presParOf" srcId="{54DA12D4-2C0D-48C7-B80E-8873F801711B}" destId="{983B5FC2-7923-415C-9834-47B04DF7FDE1}" srcOrd="15" destOrd="0" presId="urn:microsoft.com/office/officeart/2005/8/layout/vList2"/>
    <dgm:cxn modelId="{D78CDAFF-3989-4DB3-AA0B-9D68E686B89B}" type="presParOf" srcId="{54DA12D4-2C0D-48C7-B80E-8873F801711B}" destId="{5D6FA478-7104-4438-8E70-B968A4D4A6D4}"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0F1DE-8684-46B0-B35C-E19F47A77E08}">
      <dsp:nvSpPr>
        <dsp:cNvPr id="0" name=""/>
        <dsp:cNvSpPr/>
      </dsp:nvSpPr>
      <dsp:spPr>
        <a:xfrm>
          <a:off x="1597993" y="392073"/>
          <a:ext cx="1029408" cy="102940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777AF9-6B15-4593-83CA-11D47E702402}">
      <dsp:nvSpPr>
        <dsp:cNvPr id="0" name=""/>
        <dsp:cNvSpPr/>
      </dsp:nvSpPr>
      <dsp:spPr>
        <a:xfrm>
          <a:off x="435161" y="1801862"/>
          <a:ext cx="3355071"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solidFill>
                <a:schemeClr val="accent2"/>
              </a:solidFill>
              <a:latin typeface="Arial Nova" panose="020B0504020202020204" pitchFamily="34" charset="0"/>
            </a:rPr>
            <a:t>Participate with intention &amp; contribute positive feedback</a:t>
          </a:r>
        </a:p>
      </dsp:txBody>
      <dsp:txXfrm>
        <a:off x="435161" y="1801862"/>
        <a:ext cx="3355071" cy="1125000"/>
      </dsp:txXfrm>
    </dsp:sp>
    <dsp:sp modelId="{9CAB297F-ADFC-4666-96AB-B121A851D091}">
      <dsp:nvSpPr>
        <dsp:cNvPr id="0" name=""/>
        <dsp:cNvSpPr/>
      </dsp:nvSpPr>
      <dsp:spPr>
        <a:xfrm>
          <a:off x="4819642" y="392073"/>
          <a:ext cx="1029408" cy="10294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8340B1-5613-459F-87B9-EB66CA6D1A5B}">
      <dsp:nvSpPr>
        <dsp:cNvPr id="0" name=""/>
        <dsp:cNvSpPr/>
      </dsp:nvSpPr>
      <dsp:spPr>
        <a:xfrm>
          <a:off x="4190559" y="1801862"/>
          <a:ext cx="2287574"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solidFill>
                <a:schemeClr val="accent2"/>
              </a:solidFill>
              <a:latin typeface="Arial Nova" panose="020B0504020202020204" pitchFamily="34" charset="0"/>
            </a:rPr>
            <a:t>Appreciate the diversity of perspectives</a:t>
          </a:r>
        </a:p>
      </dsp:txBody>
      <dsp:txXfrm>
        <a:off x="4190559" y="1801862"/>
        <a:ext cx="2287574" cy="1125000"/>
      </dsp:txXfrm>
    </dsp:sp>
    <dsp:sp modelId="{79AE8FB6-D204-4E85-9957-C47B5A92D084}">
      <dsp:nvSpPr>
        <dsp:cNvPr id="0" name=""/>
        <dsp:cNvSpPr/>
      </dsp:nvSpPr>
      <dsp:spPr>
        <a:xfrm>
          <a:off x="7507542" y="392073"/>
          <a:ext cx="1029408" cy="10294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4274F2-CF28-4A18-BA8B-BC3B1565AE69}">
      <dsp:nvSpPr>
        <dsp:cNvPr id="0" name=""/>
        <dsp:cNvSpPr/>
      </dsp:nvSpPr>
      <dsp:spPr>
        <a:xfrm>
          <a:off x="6878459" y="1801862"/>
          <a:ext cx="2287574"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solidFill>
                <a:schemeClr val="accent2"/>
              </a:solidFill>
              <a:latin typeface="Arial Nova" panose="020B0504020202020204" pitchFamily="34" charset="0"/>
            </a:rPr>
            <a:t>Maintain a respectful space</a:t>
          </a:r>
        </a:p>
      </dsp:txBody>
      <dsp:txXfrm>
        <a:off x="6878459" y="1801862"/>
        <a:ext cx="2287574" cy="1125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22C80-4170-43F4-9255-44213A31C85B}">
      <dsp:nvSpPr>
        <dsp:cNvPr id="0" name=""/>
        <dsp:cNvSpPr/>
      </dsp:nvSpPr>
      <dsp:spPr>
        <a:xfrm>
          <a:off x="0" y="16904"/>
          <a:ext cx="7162950" cy="675327"/>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HHAP-3 Goals should be continued</a:t>
          </a:r>
        </a:p>
      </dsp:txBody>
      <dsp:txXfrm>
        <a:off x="32967" y="49871"/>
        <a:ext cx="7097016" cy="609393"/>
      </dsp:txXfrm>
    </dsp:sp>
    <dsp:sp modelId="{D2419F80-549B-4728-8DCC-5BCE23FB8DD6}">
      <dsp:nvSpPr>
        <dsp:cNvPr id="0" name=""/>
        <dsp:cNvSpPr/>
      </dsp:nvSpPr>
      <dsp:spPr>
        <a:xfrm>
          <a:off x="0" y="741191"/>
          <a:ext cx="7162950" cy="675327"/>
        </a:xfrm>
        <a:prstGeom prst="roundRect">
          <a:avLst/>
        </a:prstGeom>
        <a:solidFill>
          <a:schemeClr val="accent2">
            <a:hueOff val="405011"/>
            <a:satOff val="56"/>
            <a:lumOff val="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A variety of housing types are needed, including apartments, manufactured homes, and tiny homes</a:t>
          </a:r>
        </a:p>
      </dsp:txBody>
      <dsp:txXfrm>
        <a:off x="32967" y="774158"/>
        <a:ext cx="7097016" cy="609393"/>
      </dsp:txXfrm>
    </dsp:sp>
    <dsp:sp modelId="{0FDA42C0-EF97-448D-AF31-88A25E936A8A}">
      <dsp:nvSpPr>
        <dsp:cNvPr id="0" name=""/>
        <dsp:cNvSpPr/>
      </dsp:nvSpPr>
      <dsp:spPr>
        <a:xfrm>
          <a:off x="0" y="1465479"/>
          <a:ext cx="7162950" cy="675327"/>
        </a:xfrm>
        <a:prstGeom prst="roundRect">
          <a:avLst/>
        </a:prstGeom>
        <a:solidFill>
          <a:schemeClr val="accent2">
            <a:hueOff val="810023"/>
            <a:satOff val="113"/>
            <a:lumOff val="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The transition from the street to PSH can be difficult for some people, so transitional housing is needed</a:t>
          </a:r>
        </a:p>
      </dsp:txBody>
      <dsp:txXfrm>
        <a:off x="32967" y="1498446"/>
        <a:ext cx="7097016" cy="609393"/>
      </dsp:txXfrm>
    </dsp:sp>
    <dsp:sp modelId="{273E31C2-C416-4BA2-8E69-45DA13574AA0}">
      <dsp:nvSpPr>
        <dsp:cNvPr id="0" name=""/>
        <dsp:cNvSpPr/>
      </dsp:nvSpPr>
      <dsp:spPr>
        <a:xfrm>
          <a:off x="0" y="2189767"/>
          <a:ext cx="7162950" cy="675327"/>
        </a:xfrm>
        <a:prstGeom prst="roundRect">
          <a:avLst/>
        </a:prstGeom>
        <a:solidFill>
          <a:schemeClr val="accent2">
            <a:hueOff val="1215034"/>
            <a:satOff val="169"/>
            <a:lumOff val="1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Ongoing outreach and relationship building is very important</a:t>
          </a:r>
        </a:p>
      </dsp:txBody>
      <dsp:txXfrm>
        <a:off x="32967" y="2222734"/>
        <a:ext cx="7097016" cy="609393"/>
      </dsp:txXfrm>
    </dsp:sp>
    <dsp:sp modelId="{CAFB26E2-DC46-4FC5-8514-42D63AAAB2D9}">
      <dsp:nvSpPr>
        <dsp:cNvPr id="0" name=""/>
        <dsp:cNvSpPr/>
      </dsp:nvSpPr>
      <dsp:spPr>
        <a:xfrm>
          <a:off x="0" y="2914054"/>
          <a:ext cx="7162950" cy="675327"/>
        </a:xfrm>
        <a:prstGeom prst="roundRect">
          <a:avLst/>
        </a:prstGeom>
        <a:solidFill>
          <a:schemeClr val="accent2">
            <a:hueOff val="1620045"/>
            <a:satOff val="225"/>
            <a:lumOff val="1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Non-congregate shelters need to be part of the solution</a:t>
          </a:r>
        </a:p>
      </dsp:txBody>
      <dsp:txXfrm>
        <a:off x="32967" y="2947021"/>
        <a:ext cx="7097016" cy="609393"/>
      </dsp:txXfrm>
    </dsp:sp>
    <dsp:sp modelId="{6A0674AF-715F-4150-916A-1A376C9C0CF4}">
      <dsp:nvSpPr>
        <dsp:cNvPr id="0" name=""/>
        <dsp:cNvSpPr/>
      </dsp:nvSpPr>
      <dsp:spPr>
        <a:xfrm>
          <a:off x="0" y="3638342"/>
          <a:ext cx="7162950" cy="675327"/>
        </a:xfrm>
        <a:prstGeom prst="roundRect">
          <a:avLst/>
        </a:prstGeom>
        <a:solidFill>
          <a:schemeClr val="accent2">
            <a:hueOff val="2025056"/>
            <a:satOff val="282"/>
            <a:lumOff val="2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Funding should be used to sustain current programs that are working</a:t>
          </a:r>
        </a:p>
      </dsp:txBody>
      <dsp:txXfrm>
        <a:off x="32967" y="3671309"/>
        <a:ext cx="7097016" cy="609393"/>
      </dsp:txXfrm>
    </dsp:sp>
    <dsp:sp modelId="{9E148D7E-10BD-43C7-818C-DAF635E81439}">
      <dsp:nvSpPr>
        <dsp:cNvPr id="0" name=""/>
        <dsp:cNvSpPr/>
      </dsp:nvSpPr>
      <dsp:spPr>
        <a:xfrm>
          <a:off x="0" y="4362629"/>
          <a:ext cx="7162950" cy="675327"/>
        </a:xfrm>
        <a:prstGeom prst="roundRect">
          <a:avLst/>
        </a:prstGeom>
        <a:solidFill>
          <a:schemeClr val="accent2">
            <a:hueOff val="2430068"/>
            <a:satOff val="338"/>
            <a:lumOff val="2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Additional wrap-around supportive services of all kinds and for longer periods of time</a:t>
          </a:r>
        </a:p>
      </dsp:txBody>
      <dsp:txXfrm>
        <a:off x="32967" y="4395596"/>
        <a:ext cx="7097016" cy="609393"/>
      </dsp:txXfrm>
    </dsp:sp>
    <dsp:sp modelId="{5770272B-1155-4512-B259-71B5C2DE4AE6}">
      <dsp:nvSpPr>
        <dsp:cNvPr id="0" name=""/>
        <dsp:cNvSpPr/>
      </dsp:nvSpPr>
      <dsp:spPr>
        <a:xfrm>
          <a:off x="0" y="5086917"/>
          <a:ext cx="7162950" cy="675327"/>
        </a:xfrm>
        <a:prstGeom prst="roundRect">
          <a:avLst/>
        </a:prstGeom>
        <a:solidFill>
          <a:schemeClr val="accent2">
            <a:hueOff val="2835079"/>
            <a:satOff val="395"/>
            <a:lumOff val="34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Trauma-informed services and peer support</a:t>
          </a:r>
        </a:p>
      </dsp:txBody>
      <dsp:txXfrm>
        <a:off x="32967" y="5119884"/>
        <a:ext cx="7097016" cy="609393"/>
      </dsp:txXfrm>
    </dsp:sp>
    <dsp:sp modelId="{5D6FA478-7104-4438-8E70-B968A4D4A6D4}">
      <dsp:nvSpPr>
        <dsp:cNvPr id="0" name=""/>
        <dsp:cNvSpPr/>
      </dsp:nvSpPr>
      <dsp:spPr>
        <a:xfrm>
          <a:off x="0" y="5811205"/>
          <a:ext cx="7162950" cy="675327"/>
        </a:xfrm>
        <a:prstGeom prst="roundRect">
          <a:avLst/>
        </a:prstGeom>
        <a:solidFill>
          <a:schemeClr val="accent2">
            <a:hueOff val="3240090"/>
            <a:satOff val="451"/>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Opportunities to build community, no matter the housing type</a:t>
          </a:r>
        </a:p>
      </dsp:txBody>
      <dsp:txXfrm>
        <a:off x="32967" y="5844172"/>
        <a:ext cx="7097016" cy="609393"/>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B5ABBC2-17CF-460E-9279-CE891729B588}" type="datetimeFigureOut">
              <a:rPr lang="en-US" smtClean="0"/>
              <a:t>2/7/2024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3544DB0-F583-466F-BA4E-A9EFCA4165DF}" type="slidenum">
              <a:rPr lang="en-US" smtClean="0"/>
              <a:t>‹#›</a:t>
            </a:fld>
            <a:endParaRPr lang="en-US"/>
          </a:p>
        </p:txBody>
      </p:sp>
    </p:spTree>
    <p:extLst>
      <p:ext uri="{BB962C8B-B14F-4D97-AF65-F5344CB8AC3E}">
        <p14:creationId xmlns:p14="http://schemas.microsoft.com/office/powerpoint/2010/main" val="4284499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544DB0-F583-466F-BA4E-A9EFCA4165DF}" type="slidenum">
              <a:rPr lang="en-US" smtClean="0"/>
              <a:t>4</a:t>
            </a:fld>
            <a:endParaRPr lang="en-US"/>
          </a:p>
        </p:txBody>
      </p:sp>
    </p:spTree>
    <p:extLst>
      <p:ext uri="{BB962C8B-B14F-4D97-AF65-F5344CB8AC3E}">
        <p14:creationId xmlns:p14="http://schemas.microsoft.com/office/powerpoint/2010/main" val="2960777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2/8/24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FA255-9F49-4814-A3F4-92094FD5945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5014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2/8/24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FA255-9F49-4814-A3F4-92094FD59458}" type="slidenum">
              <a:rPr lang="en-US" smtClean="0"/>
              <a:t>‹#›</a:t>
            </a:fld>
            <a:endParaRPr lang="en-US"/>
          </a:p>
        </p:txBody>
      </p:sp>
    </p:spTree>
    <p:extLst>
      <p:ext uri="{BB962C8B-B14F-4D97-AF65-F5344CB8AC3E}">
        <p14:creationId xmlns:p14="http://schemas.microsoft.com/office/powerpoint/2010/main" val="2154342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2/8/24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FA255-9F49-4814-A3F4-92094FD59458}" type="slidenum">
              <a:rPr lang="en-US" smtClean="0"/>
              <a:t>‹#›</a:t>
            </a:fld>
            <a:endParaRPr lang="en-US"/>
          </a:p>
        </p:txBody>
      </p:sp>
    </p:spTree>
    <p:extLst>
      <p:ext uri="{BB962C8B-B14F-4D97-AF65-F5344CB8AC3E}">
        <p14:creationId xmlns:p14="http://schemas.microsoft.com/office/powerpoint/2010/main" val="373703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2/8/24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FA255-9F49-4814-A3F4-92094FD59458}" type="slidenum">
              <a:rPr lang="en-US" smtClean="0"/>
              <a:t>‹#›</a:t>
            </a:fld>
            <a:endParaRPr lang="en-US"/>
          </a:p>
        </p:txBody>
      </p:sp>
    </p:spTree>
    <p:extLst>
      <p:ext uri="{BB962C8B-B14F-4D97-AF65-F5344CB8AC3E}">
        <p14:creationId xmlns:p14="http://schemas.microsoft.com/office/powerpoint/2010/main" val="3922741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2/8/24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FA255-9F49-4814-A3F4-92094FD5945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2696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2/8/24</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9FA255-9F49-4814-A3F4-92094FD59458}" type="slidenum">
              <a:rPr lang="en-US" smtClean="0"/>
              <a:t>‹#›</a:t>
            </a:fld>
            <a:endParaRPr lang="en-US"/>
          </a:p>
        </p:txBody>
      </p:sp>
    </p:spTree>
    <p:extLst>
      <p:ext uri="{BB962C8B-B14F-4D97-AF65-F5344CB8AC3E}">
        <p14:creationId xmlns:p14="http://schemas.microsoft.com/office/powerpoint/2010/main" val="384510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2/8/24</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9FA255-9F49-4814-A3F4-92094FD59458}" type="slidenum">
              <a:rPr lang="en-US" smtClean="0"/>
              <a:t>‹#›</a:t>
            </a:fld>
            <a:endParaRPr lang="en-US"/>
          </a:p>
        </p:txBody>
      </p:sp>
    </p:spTree>
    <p:extLst>
      <p:ext uri="{BB962C8B-B14F-4D97-AF65-F5344CB8AC3E}">
        <p14:creationId xmlns:p14="http://schemas.microsoft.com/office/powerpoint/2010/main" val="3536194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2/8/24</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9FA255-9F49-4814-A3F4-92094FD59458}" type="slidenum">
              <a:rPr lang="en-US" smtClean="0"/>
              <a:t>‹#›</a:t>
            </a:fld>
            <a:endParaRPr lang="en-US"/>
          </a:p>
        </p:txBody>
      </p:sp>
    </p:spTree>
    <p:extLst>
      <p:ext uri="{BB962C8B-B14F-4D97-AF65-F5344CB8AC3E}">
        <p14:creationId xmlns:p14="http://schemas.microsoft.com/office/powerpoint/2010/main" val="142956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a:t>2/8/24</a:t>
            </a: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39FA255-9F49-4814-A3F4-92094FD59458}" type="slidenum">
              <a:rPr lang="en-US" smtClean="0"/>
              <a:t>‹#›</a:t>
            </a:fld>
            <a:endParaRPr lang="en-US"/>
          </a:p>
        </p:txBody>
      </p:sp>
    </p:spTree>
    <p:extLst>
      <p:ext uri="{BB962C8B-B14F-4D97-AF65-F5344CB8AC3E}">
        <p14:creationId xmlns:p14="http://schemas.microsoft.com/office/powerpoint/2010/main" val="2028062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en-US"/>
              <a:t>2/8/24</a:t>
            </a: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39FA255-9F49-4814-A3F4-92094FD59458}" type="slidenum">
              <a:rPr lang="en-US" smtClean="0"/>
              <a:t>‹#›</a:t>
            </a:fld>
            <a:endParaRPr lang="en-US"/>
          </a:p>
        </p:txBody>
      </p:sp>
    </p:spTree>
    <p:extLst>
      <p:ext uri="{BB962C8B-B14F-4D97-AF65-F5344CB8AC3E}">
        <p14:creationId xmlns:p14="http://schemas.microsoft.com/office/powerpoint/2010/main" val="507762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2/8/24</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9FA255-9F49-4814-A3F4-92094FD59458}" type="slidenum">
              <a:rPr lang="en-US" smtClean="0"/>
              <a:t>‹#›</a:t>
            </a:fld>
            <a:endParaRPr lang="en-US"/>
          </a:p>
        </p:txBody>
      </p:sp>
    </p:spTree>
    <p:extLst>
      <p:ext uri="{BB962C8B-B14F-4D97-AF65-F5344CB8AC3E}">
        <p14:creationId xmlns:p14="http://schemas.microsoft.com/office/powerpoint/2010/main" val="2793178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en-US"/>
              <a:t>2/8/24</a:t>
            </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39FA255-9F49-4814-A3F4-92094FD5945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6615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CFC9789-57F4-4B9C-ABAA-6F7C8BADC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9B54F538-07DE-4652-B506-5D16E3EBB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2" name="Straight Connector 31">
            <a:extLst>
              <a:ext uri="{FF2B5EF4-FFF2-40B4-BE49-F238E27FC236}">
                <a16:creationId xmlns:a16="http://schemas.microsoft.com/office/drawing/2014/main" id="{03D56195-A6AC-4958-8B87-F7D009353E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F83BAE65-D215-4292-9498-D9610AC2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4F9D50-D126-4C82-89B0-F492E153951C}"/>
              </a:ext>
            </a:extLst>
          </p:cNvPr>
          <p:cNvSpPr>
            <a:spLocks noGrp="1"/>
          </p:cNvSpPr>
          <p:nvPr>
            <p:ph type="ctrTitle"/>
          </p:nvPr>
        </p:nvSpPr>
        <p:spPr>
          <a:xfrm>
            <a:off x="7859485" y="634946"/>
            <a:ext cx="3690257" cy="1450757"/>
          </a:xfrm>
        </p:spPr>
        <p:txBody>
          <a:bodyPr vert="horz" lIns="91440" tIns="45720" rIns="91440" bIns="45720" rtlCol="0" anchor="b">
            <a:normAutofit/>
          </a:bodyPr>
          <a:lstStyle/>
          <a:p>
            <a:pPr>
              <a:spcAft>
                <a:spcPts val="600"/>
              </a:spcAft>
            </a:pPr>
            <a:r>
              <a:rPr lang="en-US" sz="3700" i="1" dirty="0">
                <a:solidFill>
                  <a:schemeClr val="tx1">
                    <a:lumMod val="75000"/>
                    <a:lumOff val="25000"/>
                  </a:schemeClr>
                </a:solidFill>
              </a:rPr>
              <a:t>Public Meeting #2,  February 8, 2024</a:t>
            </a:r>
          </a:p>
        </p:txBody>
      </p:sp>
      <p:pic>
        <p:nvPicPr>
          <p:cNvPr id="5" name="Picture 4">
            <a:extLst>
              <a:ext uri="{FF2B5EF4-FFF2-40B4-BE49-F238E27FC236}">
                <a16:creationId xmlns:a16="http://schemas.microsoft.com/office/drawing/2014/main" id="{868872A3-54DF-923C-0ECB-8F354D6C0A09}"/>
              </a:ext>
            </a:extLst>
          </p:cNvPr>
          <p:cNvPicPr>
            <a:picLocks noChangeAspect="1"/>
          </p:cNvPicPr>
          <p:nvPr/>
        </p:nvPicPr>
        <p:blipFill>
          <a:blip r:embed="rId2"/>
          <a:stretch>
            <a:fillRect/>
          </a:stretch>
        </p:blipFill>
        <p:spPr>
          <a:xfrm>
            <a:off x="633999" y="2044882"/>
            <a:ext cx="6909801" cy="2504804"/>
          </a:xfrm>
          <a:prstGeom prst="rect">
            <a:avLst/>
          </a:prstGeom>
        </p:spPr>
      </p:pic>
      <p:cxnSp>
        <p:nvCxnSpPr>
          <p:cNvPr id="36" name="Straight Connector 35">
            <a:extLst>
              <a:ext uri="{FF2B5EF4-FFF2-40B4-BE49-F238E27FC236}">
                <a16:creationId xmlns:a16="http://schemas.microsoft.com/office/drawing/2014/main" id="{5C99ACED-3F9B-471D-97BC-E5D2D2319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2D2BEB77-63F5-453F-86D1-822518EEF87F}"/>
              </a:ext>
            </a:extLst>
          </p:cNvPr>
          <p:cNvSpPr>
            <a:spLocks/>
          </p:cNvSpPr>
          <p:nvPr/>
        </p:nvSpPr>
        <p:spPr>
          <a:xfrm>
            <a:off x="7859486" y="2198914"/>
            <a:ext cx="3932464" cy="3670180"/>
          </a:xfrm>
          <a:prstGeom prst="rect">
            <a:avLst/>
          </a:prstGeom>
        </p:spPr>
        <p:txBody>
          <a:bodyPr vert="horz" lIns="0" tIns="45720" rIns="0" bIns="45720" rtlCol="0">
            <a:noAutofit/>
          </a:bodyPr>
          <a:lstStyle/>
          <a:p>
            <a:pPr defTabSz="914400">
              <a:lnSpc>
                <a:spcPct val="90000"/>
              </a:lnSpc>
              <a:spcAft>
                <a:spcPts val="600"/>
              </a:spcAft>
              <a:buClr>
                <a:schemeClr val="accent1"/>
              </a:buClr>
              <a:buFont typeface="Calibri" panose="020F0502020204030204" pitchFamily="34" charset="0"/>
            </a:pPr>
            <a:r>
              <a:rPr lang="en-US" sz="3200" b="1" dirty="0">
                <a:solidFill>
                  <a:schemeClr val="tx1">
                    <a:lumMod val="75000"/>
                    <a:lumOff val="25000"/>
                  </a:schemeClr>
                </a:solidFill>
              </a:rPr>
              <a:t>Regionally Coordinated Homelessness Action Plan for Homeless Housing, Assistance and Prevention (HHAP) Round 5</a:t>
            </a:r>
          </a:p>
        </p:txBody>
      </p:sp>
      <p:sp>
        <p:nvSpPr>
          <p:cNvPr id="38" name="Rectangle 37">
            <a:extLst>
              <a:ext uri="{FF2B5EF4-FFF2-40B4-BE49-F238E27FC236}">
                <a16:creationId xmlns:a16="http://schemas.microsoft.com/office/drawing/2014/main" id="{86C05757-249C-4F2B-B326-B940FDD9C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0" name="Rectangle 39">
            <a:extLst>
              <a:ext uri="{FF2B5EF4-FFF2-40B4-BE49-F238E27FC236}">
                <a16:creationId xmlns:a16="http://schemas.microsoft.com/office/drawing/2014/main" id="{EE922679-5189-4C5C-9FBB-6839F89C66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670451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E124D-45A4-4191-8E30-7DF9E563B2A9}"/>
              </a:ext>
            </a:extLst>
          </p:cNvPr>
          <p:cNvSpPr>
            <a:spLocks noGrp="1"/>
          </p:cNvSpPr>
          <p:nvPr>
            <p:ph type="title"/>
          </p:nvPr>
        </p:nvSpPr>
        <p:spPr/>
        <p:txBody>
          <a:bodyPr/>
          <a:lstStyle/>
          <a:p>
            <a:r>
              <a:rPr lang="en-US" dirty="0"/>
              <a:t>State Priorities </a:t>
            </a:r>
          </a:p>
        </p:txBody>
      </p:sp>
      <p:sp>
        <p:nvSpPr>
          <p:cNvPr id="3" name="Content Placeholder 2">
            <a:extLst>
              <a:ext uri="{FF2B5EF4-FFF2-40B4-BE49-F238E27FC236}">
                <a16:creationId xmlns:a16="http://schemas.microsoft.com/office/drawing/2014/main" id="{B97DBE76-1C34-4CAC-A067-691218472A42}"/>
              </a:ext>
            </a:extLst>
          </p:cNvPr>
          <p:cNvSpPr>
            <a:spLocks noGrp="1"/>
          </p:cNvSpPr>
          <p:nvPr>
            <p:ph idx="1"/>
          </p:nvPr>
        </p:nvSpPr>
        <p:spPr/>
        <p:txBody>
          <a:bodyPr>
            <a:noAutofit/>
          </a:bodyPr>
          <a:lstStyle/>
          <a:p>
            <a:pPr>
              <a:buFont typeface="Wingdings" panose="05000000000000000000" pitchFamily="2" charset="2"/>
              <a:buChar char="v"/>
            </a:pPr>
            <a:r>
              <a:rPr lang="en-US" sz="2400" dirty="0"/>
              <a:t>HHAP-5 funds are intended to sustain existing federal, state and local investments toward long-term sustainability of housing and supportive services.</a:t>
            </a:r>
          </a:p>
          <a:p>
            <a:pPr>
              <a:buFont typeface="Wingdings" panose="05000000000000000000" pitchFamily="2" charset="2"/>
              <a:buChar char="v"/>
            </a:pPr>
            <a:r>
              <a:rPr lang="en-US" sz="2400" dirty="0"/>
              <a:t>HHAP-5 recipients are required to:</a:t>
            </a:r>
          </a:p>
          <a:p>
            <a:pPr lvl="1">
              <a:buFont typeface="Wingdings" pitchFamily="2" charset="2"/>
              <a:buChar char="§"/>
            </a:pPr>
            <a:r>
              <a:rPr lang="en-US" sz="2400" dirty="0"/>
              <a:t> </a:t>
            </a:r>
            <a:r>
              <a:rPr lang="en-US" sz="2000" dirty="0"/>
              <a:t>Prioritize permanent housing solutions</a:t>
            </a:r>
          </a:p>
          <a:p>
            <a:pPr lvl="1">
              <a:buFont typeface="Wingdings" pitchFamily="2" charset="2"/>
              <a:buChar char="§"/>
            </a:pPr>
            <a:r>
              <a:rPr lang="en-US" sz="2000" dirty="0"/>
              <a:t> Address racial disparities for groups disproportionately experiencing homelessness and achieve equitable provision of services for those groups, especially for Black, Native and Indigenous, Hispanic/</a:t>
            </a:r>
            <a:r>
              <a:rPr lang="en-US" sz="2000" dirty="0" err="1"/>
              <a:t>Latiné</a:t>
            </a:r>
            <a:r>
              <a:rPr lang="en-US" sz="2000" dirty="0"/>
              <a:t>, Asian/Pacific Islanders and other People of Color.  </a:t>
            </a:r>
          </a:p>
          <a:p>
            <a:pPr marL="201168" lvl="1" indent="0">
              <a:buNone/>
            </a:pPr>
            <a:endParaRPr lang="en-US" sz="2600" dirty="0"/>
          </a:p>
          <a:p>
            <a:pPr>
              <a:buFont typeface="Wingdings" panose="05000000000000000000" pitchFamily="2" charset="2"/>
              <a:buChar char="v"/>
            </a:pPr>
            <a:endParaRPr lang="en-US" sz="3200" dirty="0"/>
          </a:p>
        </p:txBody>
      </p:sp>
      <p:sp>
        <p:nvSpPr>
          <p:cNvPr id="4" name="Slide Number Placeholder 3">
            <a:extLst>
              <a:ext uri="{FF2B5EF4-FFF2-40B4-BE49-F238E27FC236}">
                <a16:creationId xmlns:a16="http://schemas.microsoft.com/office/drawing/2014/main" id="{D7ADF8F4-F4C7-0EF3-097F-9910ABCD5F3E}"/>
              </a:ext>
            </a:extLst>
          </p:cNvPr>
          <p:cNvSpPr>
            <a:spLocks noGrp="1"/>
          </p:cNvSpPr>
          <p:nvPr>
            <p:ph type="sldNum" sz="quarter" idx="12"/>
          </p:nvPr>
        </p:nvSpPr>
        <p:spPr/>
        <p:txBody>
          <a:bodyPr/>
          <a:lstStyle/>
          <a:p>
            <a:fld id="{B39FA255-9F49-4814-A3F4-92094FD59458}" type="slidenum">
              <a:rPr lang="en-US" sz="1200" smtClean="0"/>
              <a:t>10</a:t>
            </a:fld>
            <a:endParaRPr lang="en-US" dirty="0"/>
          </a:p>
        </p:txBody>
      </p:sp>
      <p:sp>
        <p:nvSpPr>
          <p:cNvPr id="5" name="Date Placeholder 4">
            <a:extLst>
              <a:ext uri="{FF2B5EF4-FFF2-40B4-BE49-F238E27FC236}">
                <a16:creationId xmlns:a16="http://schemas.microsoft.com/office/drawing/2014/main" id="{E1CE7404-5381-A1DD-05A1-1D89D6028E0C}"/>
              </a:ext>
            </a:extLst>
          </p:cNvPr>
          <p:cNvSpPr>
            <a:spLocks noGrp="1"/>
          </p:cNvSpPr>
          <p:nvPr>
            <p:ph type="dt" sz="half" idx="10"/>
          </p:nvPr>
        </p:nvSpPr>
        <p:spPr/>
        <p:txBody>
          <a:bodyPr/>
          <a:lstStyle/>
          <a:p>
            <a:r>
              <a:rPr lang="en-US" sz="1200"/>
              <a:t>2/8/24</a:t>
            </a:r>
            <a:endParaRPr lang="en-US" dirty="0"/>
          </a:p>
        </p:txBody>
      </p:sp>
    </p:spTree>
    <p:extLst>
      <p:ext uri="{BB962C8B-B14F-4D97-AF65-F5344CB8AC3E}">
        <p14:creationId xmlns:p14="http://schemas.microsoft.com/office/powerpoint/2010/main" val="432557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830B001-E53F-E221-2D0B-065BA4A1FDBB}"/>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Summary of Input from Public Meeting #1: Pathways to Permanent Housing</a:t>
            </a:r>
          </a:p>
        </p:txBody>
      </p:sp>
      <p:sp>
        <p:nvSpPr>
          <p:cNvPr id="15" name="Rectangle 14">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Date Placeholder 3">
            <a:extLst>
              <a:ext uri="{FF2B5EF4-FFF2-40B4-BE49-F238E27FC236}">
                <a16:creationId xmlns:a16="http://schemas.microsoft.com/office/drawing/2014/main" id="{F01F8FE9-3181-8C29-6467-67F5CD5DDB1C}"/>
              </a:ext>
            </a:extLst>
          </p:cNvPr>
          <p:cNvSpPr>
            <a:spLocks noGrp="1"/>
          </p:cNvSpPr>
          <p:nvPr>
            <p:ph type="dt" sz="half" idx="10"/>
          </p:nvPr>
        </p:nvSpPr>
        <p:spPr>
          <a:xfrm>
            <a:off x="492370" y="6459785"/>
            <a:ext cx="1735371" cy="365125"/>
          </a:xfrm>
        </p:spPr>
        <p:txBody>
          <a:bodyPr>
            <a:normAutofit/>
          </a:bodyPr>
          <a:lstStyle/>
          <a:p>
            <a:pPr>
              <a:spcAft>
                <a:spcPts val="600"/>
              </a:spcAft>
            </a:pPr>
            <a:r>
              <a:rPr lang="en-US"/>
              <a:t>2/8/24</a:t>
            </a:r>
          </a:p>
        </p:txBody>
      </p:sp>
      <p:sp>
        <p:nvSpPr>
          <p:cNvPr id="5" name="Slide Number Placeholder 4">
            <a:extLst>
              <a:ext uri="{FF2B5EF4-FFF2-40B4-BE49-F238E27FC236}">
                <a16:creationId xmlns:a16="http://schemas.microsoft.com/office/drawing/2014/main" id="{6D0B62DA-E0E1-4F94-B80F-997886E182FE}"/>
              </a:ext>
            </a:extLst>
          </p:cNvPr>
          <p:cNvSpPr>
            <a:spLocks noGrp="1"/>
          </p:cNvSpPr>
          <p:nvPr>
            <p:ph type="sldNum" sz="quarter" idx="12"/>
          </p:nvPr>
        </p:nvSpPr>
        <p:spPr>
          <a:xfrm>
            <a:off x="10123055" y="6459785"/>
            <a:ext cx="1089428" cy="365125"/>
          </a:xfrm>
        </p:spPr>
        <p:txBody>
          <a:bodyPr>
            <a:normAutofit/>
          </a:bodyPr>
          <a:lstStyle/>
          <a:p>
            <a:pPr>
              <a:spcAft>
                <a:spcPts val="600"/>
              </a:spcAft>
            </a:pPr>
            <a:fld id="{B39FA255-9F49-4814-A3F4-92094FD59458}" type="slidenum">
              <a:rPr lang="en-US">
                <a:solidFill>
                  <a:schemeClr val="tx2"/>
                </a:solidFill>
              </a:rPr>
              <a:pPr>
                <a:spcAft>
                  <a:spcPts val="600"/>
                </a:spcAft>
              </a:pPr>
              <a:t>11</a:t>
            </a:fld>
            <a:endParaRPr lang="en-US">
              <a:solidFill>
                <a:schemeClr val="tx2"/>
              </a:solidFill>
            </a:endParaRPr>
          </a:p>
        </p:txBody>
      </p:sp>
      <p:graphicFrame>
        <p:nvGraphicFramePr>
          <p:cNvPr id="9" name="Content Placeholder 2">
            <a:extLst>
              <a:ext uri="{FF2B5EF4-FFF2-40B4-BE49-F238E27FC236}">
                <a16:creationId xmlns:a16="http://schemas.microsoft.com/office/drawing/2014/main" id="{28F88694-FEF7-CC15-AC94-14AFBE6DC619}"/>
              </a:ext>
            </a:extLst>
          </p:cNvPr>
          <p:cNvGraphicFramePr>
            <a:graphicFrameLocks noGrp="1"/>
          </p:cNvGraphicFramePr>
          <p:nvPr>
            <p:ph idx="1"/>
            <p:extLst>
              <p:ext uri="{D42A27DB-BD31-4B8C-83A1-F6EECF244321}">
                <p14:modId xmlns:p14="http://schemas.microsoft.com/office/powerpoint/2010/main" val="770272234"/>
              </p:ext>
            </p:extLst>
          </p:nvPr>
        </p:nvGraphicFramePr>
        <p:xfrm>
          <a:off x="4566937" y="205272"/>
          <a:ext cx="7162950" cy="6503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3437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E124D-45A4-4191-8E30-7DF9E563B2A9}"/>
              </a:ext>
            </a:extLst>
          </p:cNvPr>
          <p:cNvSpPr>
            <a:spLocks noGrp="1"/>
          </p:cNvSpPr>
          <p:nvPr>
            <p:ph type="title"/>
          </p:nvPr>
        </p:nvSpPr>
        <p:spPr/>
        <p:txBody>
          <a:bodyPr/>
          <a:lstStyle/>
          <a:p>
            <a:r>
              <a:rPr lang="en-US" dirty="0"/>
              <a:t>Findings from HHAP-3 and HHAP-4 Relating to Disparities and Equity</a:t>
            </a:r>
          </a:p>
        </p:txBody>
      </p:sp>
      <p:sp>
        <p:nvSpPr>
          <p:cNvPr id="3" name="Content Placeholder 2">
            <a:extLst>
              <a:ext uri="{FF2B5EF4-FFF2-40B4-BE49-F238E27FC236}">
                <a16:creationId xmlns:a16="http://schemas.microsoft.com/office/drawing/2014/main" id="{B97DBE76-1C34-4CAC-A067-691218472A42}"/>
              </a:ext>
            </a:extLst>
          </p:cNvPr>
          <p:cNvSpPr>
            <a:spLocks noGrp="1"/>
          </p:cNvSpPr>
          <p:nvPr>
            <p:ph idx="1"/>
          </p:nvPr>
        </p:nvSpPr>
        <p:spPr/>
        <p:txBody>
          <a:bodyPr>
            <a:noAutofit/>
          </a:bodyPr>
          <a:lstStyle/>
          <a:p>
            <a:pPr marR="0" lvl="0">
              <a:lnSpc>
                <a:spcPct val="107000"/>
              </a:lnSpc>
              <a:spcBef>
                <a:spcPts val="0"/>
              </a:spcBef>
              <a:spcAft>
                <a:spcPts val="0"/>
              </a:spcAft>
              <a:buFont typeface="Wingdings" panose="05000000000000000000" pitchFamily="2" charset="2"/>
              <a:buChar char="v"/>
            </a:pPr>
            <a:r>
              <a:rPr lang="en-US" i="1" dirty="0">
                <a:effectLst/>
                <a:latin typeface="Calibri" panose="020F0502020204030204" pitchFamily="34" charset="0"/>
                <a:ea typeface="Calibri" panose="020F0502020204030204" pitchFamily="34" charset="0"/>
                <a:cs typeface="Times New Roman" panose="02020603050405020304" pitchFamily="18" charset="0"/>
              </a:rPr>
              <a:t>Disparities in Unsheltered Homelessness</a:t>
            </a:r>
            <a:r>
              <a:rPr lang="en-US" dirty="0">
                <a:effectLst/>
                <a:latin typeface="Calibri" panose="020F0502020204030204" pitchFamily="34" charset="0"/>
                <a:ea typeface="Calibri" panose="020F0502020204030204" pitchFamily="34" charset="0"/>
                <a:cs typeface="Times New Roman" panose="02020603050405020304" pitchFamily="18" charset="0"/>
              </a:rPr>
              <a:t>: People who are Native American/Alaskan Native represent 6% of the total population in the seven-county CoC region, but account for 11% of those experiencing unsheltered homelessness.</a:t>
            </a:r>
          </a:p>
          <a:p>
            <a:pPr marL="0" marR="0" lvl="0" indent="0">
              <a:lnSpc>
                <a:spcPct val="107000"/>
              </a:lnSpc>
              <a:spcBef>
                <a:spcPts val="0"/>
              </a:spcBef>
              <a:spcAft>
                <a:spcPts val="0"/>
              </a:spcAft>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v"/>
            </a:pPr>
            <a:r>
              <a:rPr lang="en-US" i="1" dirty="0">
                <a:effectLst/>
                <a:latin typeface="Calibri" panose="020F0502020204030204" pitchFamily="34" charset="0"/>
                <a:ea typeface="Calibri" panose="020F0502020204030204" pitchFamily="34" charset="0"/>
                <a:cs typeface="Times New Roman" panose="02020603050405020304" pitchFamily="18" charset="0"/>
              </a:rPr>
              <a:t>Disparities in Accessing Services</a:t>
            </a:r>
            <a:r>
              <a:rPr lang="en-US" dirty="0">
                <a:effectLst/>
                <a:latin typeface="Calibri" panose="020F0502020204030204" pitchFamily="34" charset="0"/>
                <a:ea typeface="Calibri" panose="020F0502020204030204" pitchFamily="34" charset="0"/>
                <a:cs typeface="Times New Roman" panose="02020603050405020304" pitchFamily="18" charset="0"/>
              </a:rPr>
              <a:t>: People who are Native American /Alaskan Native represent 11.3% of the homeless population across the seven-county CoC region, but only constitute 3.7% of those who are accessing services while experiencing homelessness.</a:t>
            </a:r>
          </a:p>
          <a:p>
            <a:pPr marL="0" marR="0" lvl="0" indent="0">
              <a:lnSpc>
                <a:spcPct val="107000"/>
              </a:lnSpc>
              <a:spcBef>
                <a:spcPts val="0"/>
              </a:spcBef>
              <a:spcAft>
                <a:spcPts val="0"/>
              </a:spcAft>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v"/>
            </a:pPr>
            <a:r>
              <a:rPr lang="en-US" i="1" dirty="0">
                <a:effectLst/>
                <a:latin typeface="Calibri" panose="020F0502020204030204" pitchFamily="34" charset="0"/>
                <a:ea typeface="Calibri" panose="020F0502020204030204" pitchFamily="34" charset="0"/>
                <a:cs typeface="Times New Roman" panose="02020603050405020304" pitchFamily="18" charset="0"/>
              </a:rPr>
              <a:t>Disparities in Exiting Homelessness into Permanent Housing</a:t>
            </a:r>
            <a:r>
              <a:rPr lang="en-US" dirty="0">
                <a:effectLst/>
                <a:latin typeface="Calibri" panose="020F0502020204030204" pitchFamily="34" charset="0"/>
                <a:ea typeface="Calibri" panose="020F0502020204030204" pitchFamily="34" charset="0"/>
                <a:cs typeface="Times New Roman" panose="02020603050405020304" pitchFamily="18" charset="0"/>
              </a:rPr>
              <a:t>: People who are Native American/Alaskan Native represent 11.3% of the homeless population across the seven-county region but only constitute 3.6% of those who are being moved into permanent housing. </a:t>
            </a:r>
          </a:p>
          <a:p>
            <a:pPr>
              <a:buFont typeface="Wingdings" panose="05000000000000000000" pitchFamily="2" charset="2"/>
              <a:buChar char="v"/>
            </a:pPr>
            <a:endParaRPr lang="en-US" dirty="0"/>
          </a:p>
          <a:p>
            <a:pPr>
              <a:buFont typeface="Wingdings" panose="05000000000000000000" pitchFamily="2" charset="2"/>
              <a:buChar char="v"/>
            </a:pPr>
            <a:endParaRPr lang="en-US" sz="3200" dirty="0"/>
          </a:p>
        </p:txBody>
      </p:sp>
      <p:sp>
        <p:nvSpPr>
          <p:cNvPr id="4" name="Slide Number Placeholder 3">
            <a:extLst>
              <a:ext uri="{FF2B5EF4-FFF2-40B4-BE49-F238E27FC236}">
                <a16:creationId xmlns:a16="http://schemas.microsoft.com/office/drawing/2014/main" id="{714A05F4-A51E-D128-A2FE-4F66A7920965}"/>
              </a:ext>
            </a:extLst>
          </p:cNvPr>
          <p:cNvSpPr>
            <a:spLocks noGrp="1"/>
          </p:cNvSpPr>
          <p:nvPr>
            <p:ph type="sldNum" sz="quarter" idx="12"/>
          </p:nvPr>
        </p:nvSpPr>
        <p:spPr/>
        <p:txBody>
          <a:bodyPr/>
          <a:lstStyle/>
          <a:p>
            <a:fld id="{B39FA255-9F49-4814-A3F4-92094FD59458}" type="slidenum">
              <a:rPr lang="en-US" sz="1200" smtClean="0"/>
              <a:t>12</a:t>
            </a:fld>
            <a:endParaRPr lang="en-US" dirty="0"/>
          </a:p>
        </p:txBody>
      </p:sp>
      <p:sp>
        <p:nvSpPr>
          <p:cNvPr id="5" name="Date Placeholder 4">
            <a:extLst>
              <a:ext uri="{FF2B5EF4-FFF2-40B4-BE49-F238E27FC236}">
                <a16:creationId xmlns:a16="http://schemas.microsoft.com/office/drawing/2014/main" id="{B8C6464C-1B55-295C-D1B0-F978CA273141}"/>
              </a:ext>
            </a:extLst>
          </p:cNvPr>
          <p:cNvSpPr>
            <a:spLocks noGrp="1"/>
          </p:cNvSpPr>
          <p:nvPr>
            <p:ph type="dt" sz="half" idx="10"/>
          </p:nvPr>
        </p:nvSpPr>
        <p:spPr/>
        <p:txBody>
          <a:bodyPr/>
          <a:lstStyle/>
          <a:p>
            <a:r>
              <a:rPr lang="en-US" sz="1200"/>
              <a:t>2/8/24</a:t>
            </a:r>
            <a:endParaRPr lang="en-US" dirty="0"/>
          </a:p>
        </p:txBody>
      </p:sp>
    </p:spTree>
    <p:extLst>
      <p:ext uri="{BB962C8B-B14F-4D97-AF65-F5344CB8AC3E}">
        <p14:creationId xmlns:p14="http://schemas.microsoft.com/office/powerpoint/2010/main" val="3697619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C8F0B-FCF1-5077-89DD-B12EF1B84F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EE9F72-9811-A2A6-CBB4-C270999CAF3A}"/>
              </a:ext>
            </a:extLst>
          </p:cNvPr>
          <p:cNvSpPr>
            <a:spLocks noGrp="1"/>
          </p:cNvSpPr>
          <p:nvPr>
            <p:ph type="title"/>
          </p:nvPr>
        </p:nvSpPr>
        <p:spPr/>
        <p:txBody>
          <a:bodyPr/>
          <a:lstStyle/>
          <a:p>
            <a:r>
              <a:rPr lang="en-US" dirty="0"/>
              <a:t>Findings from HHAP-3 and HHAP-4 Relating to Disparities and Equity</a:t>
            </a:r>
          </a:p>
        </p:txBody>
      </p:sp>
      <p:sp>
        <p:nvSpPr>
          <p:cNvPr id="3" name="Content Placeholder 2">
            <a:extLst>
              <a:ext uri="{FF2B5EF4-FFF2-40B4-BE49-F238E27FC236}">
                <a16:creationId xmlns:a16="http://schemas.microsoft.com/office/drawing/2014/main" id="{1CC66212-FF62-3AF6-F3C5-8D8D71EA165F}"/>
              </a:ext>
            </a:extLst>
          </p:cNvPr>
          <p:cNvSpPr>
            <a:spLocks noGrp="1"/>
          </p:cNvSpPr>
          <p:nvPr>
            <p:ph idx="1"/>
          </p:nvPr>
        </p:nvSpPr>
        <p:spPr/>
        <p:txBody>
          <a:bodyPr>
            <a:noAutofit/>
          </a:bodyPr>
          <a:lstStyle/>
          <a:p>
            <a:pPr marR="0" lvl="0">
              <a:lnSpc>
                <a:spcPct val="107000"/>
              </a:lnSpc>
              <a:spcBef>
                <a:spcPts val="0"/>
              </a:spcBef>
              <a:spcAft>
                <a:spcPts val="0"/>
              </a:spcAft>
              <a:buFont typeface="Wingdings" panose="05000000000000000000" pitchFamily="2" charset="2"/>
              <a:buChar char="v"/>
            </a:pPr>
            <a:r>
              <a:rPr lang="en-US" i="1" dirty="0">
                <a:effectLst/>
                <a:latin typeface="Calibri" panose="020F0502020204030204" pitchFamily="34" charset="0"/>
                <a:ea typeface="Calibri" panose="020F0502020204030204" pitchFamily="34" charset="0"/>
                <a:cs typeface="Times New Roman" panose="02020603050405020304" pitchFamily="18" charset="0"/>
              </a:rPr>
              <a:t>Disparities in Length of Time Persons Remain Homeless</a:t>
            </a:r>
            <a:r>
              <a:rPr lang="en-US" dirty="0">
                <a:effectLst/>
                <a:latin typeface="Calibri" panose="020F0502020204030204" pitchFamily="34" charset="0"/>
                <a:ea typeface="Calibri" panose="020F0502020204030204" pitchFamily="34" charset="0"/>
                <a:cs typeface="Times New Roman" panose="02020603050405020304" pitchFamily="18" charset="0"/>
              </a:rPr>
              <a:t>: People who are Black and/or African American, Multiple Races (especially Black and/or African American and Hispanic/</a:t>
            </a:r>
            <a:r>
              <a:rPr lang="en-US" dirty="0" err="1">
                <a:effectLst/>
                <a:latin typeface="Calibri" panose="020F0502020204030204" pitchFamily="34" charset="0"/>
                <a:ea typeface="Calibri" panose="020F0502020204030204" pitchFamily="34" charset="0"/>
                <a:cs typeface="Times New Roman" panose="02020603050405020304" pitchFamily="18" charset="0"/>
              </a:rPr>
              <a:t>Latin</a:t>
            </a:r>
            <a:r>
              <a:rPr lang="en-US" dirty="0" err="1">
                <a:effectLst/>
                <a:latin typeface="Calibri" panose="020F0502020204030204" pitchFamily="34" charset="0"/>
                <a:ea typeface="Calibri" panose="020F0502020204030204" pitchFamily="34" charset="0"/>
                <a:cs typeface="Calibri" panose="020F0502020204030204" pitchFamily="34" charset="0"/>
              </a:rPr>
              <a:t>é</a:t>
            </a:r>
            <a:r>
              <a:rPr lang="en-US" dirty="0">
                <a:effectLst/>
                <a:latin typeface="Calibri" panose="020F0502020204030204" pitchFamily="34" charset="0"/>
                <a:ea typeface="Calibri" panose="020F0502020204030204" pitchFamily="34" charset="0"/>
                <a:cs typeface="Times New Roman" panose="02020603050405020304" pitchFamily="18" charset="0"/>
              </a:rPr>
              <a:t> or Multiple Races and Hispanic/</a:t>
            </a:r>
            <a:r>
              <a:rPr lang="en-US" dirty="0" err="1">
                <a:effectLst/>
                <a:latin typeface="Calibri" panose="020F0502020204030204" pitchFamily="34" charset="0"/>
                <a:ea typeface="Calibri" panose="020F0502020204030204" pitchFamily="34" charset="0"/>
                <a:cs typeface="Times New Roman" panose="02020603050405020304" pitchFamily="18" charset="0"/>
              </a:rPr>
              <a:t>Latin</a:t>
            </a:r>
            <a:r>
              <a:rPr lang="en-US" dirty="0" err="1">
                <a:effectLst/>
                <a:latin typeface="Calibri" panose="020F0502020204030204" pitchFamily="34" charset="0"/>
                <a:ea typeface="Calibri" panose="020F0502020204030204" pitchFamily="34" charset="0"/>
                <a:cs typeface="Calibri" panose="020F0502020204030204" pitchFamily="34" charset="0"/>
              </a:rPr>
              <a:t>é</a:t>
            </a:r>
            <a:r>
              <a:rPr lang="en-US" dirty="0">
                <a:effectLst/>
                <a:latin typeface="Calibri" panose="020F0502020204030204" pitchFamily="34" charset="0"/>
                <a:ea typeface="Calibri" panose="020F0502020204030204" pitchFamily="34" charset="0"/>
                <a:cs typeface="Times New Roman" panose="02020603050405020304" pitchFamily="18" charset="0"/>
              </a:rPr>
              <a:t>), as well as Parenting Youth ages 18-24 are homeless for a significantly greater number of days than those from other demographic groups.  Those who are Black and Hispanic/</a:t>
            </a:r>
            <a:r>
              <a:rPr lang="en-US" dirty="0" err="1">
                <a:effectLst/>
                <a:latin typeface="Calibri" panose="020F0502020204030204" pitchFamily="34" charset="0"/>
                <a:ea typeface="Calibri" panose="020F0502020204030204" pitchFamily="34" charset="0"/>
                <a:cs typeface="Times New Roman" panose="02020603050405020304" pitchFamily="18" charset="0"/>
              </a:rPr>
              <a:t>Latin</a:t>
            </a:r>
            <a:r>
              <a:rPr lang="en-US" dirty="0" err="1">
                <a:effectLst/>
                <a:latin typeface="Calibri" panose="020F0502020204030204" pitchFamily="34" charset="0"/>
                <a:ea typeface="Calibri" panose="020F0502020204030204" pitchFamily="34" charset="0"/>
                <a:cs typeface="Calibri" panose="020F0502020204030204" pitchFamily="34" charset="0"/>
              </a:rPr>
              <a:t>é</a:t>
            </a:r>
            <a:r>
              <a:rPr lang="en-US" dirty="0">
                <a:effectLst/>
                <a:latin typeface="Calibri" panose="020F0502020204030204" pitchFamily="34" charset="0"/>
                <a:ea typeface="Calibri" panose="020F0502020204030204" pitchFamily="34" charset="0"/>
                <a:cs typeface="Times New Roman" panose="02020603050405020304" pitchFamily="18" charset="0"/>
              </a:rPr>
              <a:t> experience homelessness 3 times longer than the average time experienced by all persons in the seven-county CoC region.  </a:t>
            </a:r>
          </a:p>
          <a:p>
            <a:pPr marL="0" marR="0" lvl="0" indent="0">
              <a:lnSpc>
                <a:spcPct val="107000"/>
              </a:lnSpc>
              <a:spcBef>
                <a:spcPts val="0"/>
              </a:spcBef>
              <a:spcAft>
                <a:spcPts val="0"/>
              </a:spcAft>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v"/>
            </a:pPr>
            <a:r>
              <a:rPr lang="en-US" i="1" dirty="0">
                <a:effectLst/>
                <a:latin typeface="Calibri" panose="020F0502020204030204" pitchFamily="34" charset="0"/>
                <a:ea typeface="Calibri" panose="020F0502020204030204" pitchFamily="34" charset="0"/>
                <a:cs typeface="Times New Roman" panose="02020603050405020304" pitchFamily="18" charset="0"/>
              </a:rPr>
              <a:t>Disparities in Returns to Homelessness Within 2 Years After Placement in Permanent Housing:</a:t>
            </a:r>
            <a:r>
              <a:rPr lang="en-US" dirty="0">
                <a:effectLst/>
                <a:latin typeface="Calibri" panose="020F0502020204030204" pitchFamily="34" charset="0"/>
                <a:ea typeface="Calibri" panose="020F0502020204030204" pitchFamily="34" charset="0"/>
                <a:cs typeface="Times New Roman" panose="02020603050405020304" pitchFamily="18" charset="0"/>
              </a:rPr>
              <a:t> People who are Black and/or African American constitute 45% of people who return to homelessness within 6 months of exiting homelessness to permanent housing, while their overall incidence in the homeless population is 28% in the seven-county CoC region. </a:t>
            </a:r>
          </a:p>
          <a:p>
            <a:pPr>
              <a:buFont typeface="Wingdings" panose="05000000000000000000" pitchFamily="2" charset="2"/>
              <a:buChar char="v"/>
            </a:pPr>
            <a:endParaRPr lang="en-US" dirty="0"/>
          </a:p>
          <a:p>
            <a:pPr>
              <a:buFont typeface="Wingdings" panose="05000000000000000000" pitchFamily="2" charset="2"/>
              <a:buChar char="v"/>
            </a:pPr>
            <a:endParaRPr lang="en-US" sz="3200" dirty="0"/>
          </a:p>
        </p:txBody>
      </p:sp>
      <p:sp>
        <p:nvSpPr>
          <p:cNvPr id="4" name="Slide Number Placeholder 3">
            <a:extLst>
              <a:ext uri="{FF2B5EF4-FFF2-40B4-BE49-F238E27FC236}">
                <a16:creationId xmlns:a16="http://schemas.microsoft.com/office/drawing/2014/main" id="{A7F1ED8F-2298-0792-D690-BA10C7B2C38C}"/>
              </a:ext>
            </a:extLst>
          </p:cNvPr>
          <p:cNvSpPr>
            <a:spLocks noGrp="1"/>
          </p:cNvSpPr>
          <p:nvPr>
            <p:ph type="sldNum" sz="quarter" idx="12"/>
          </p:nvPr>
        </p:nvSpPr>
        <p:spPr/>
        <p:txBody>
          <a:bodyPr/>
          <a:lstStyle/>
          <a:p>
            <a:fld id="{B39FA255-9F49-4814-A3F4-92094FD59458}" type="slidenum">
              <a:rPr lang="en-US" sz="1200" smtClean="0"/>
              <a:t>13</a:t>
            </a:fld>
            <a:endParaRPr lang="en-US" dirty="0"/>
          </a:p>
        </p:txBody>
      </p:sp>
      <p:sp>
        <p:nvSpPr>
          <p:cNvPr id="5" name="Date Placeholder 4">
            <a:extLst>
              <a:ext uri="{FF2B5EF4-FFF2-40B4-BE49-F238E27FC236}">
                <a16:creationId xmlns:a16="http://schemas.microsoft.com/office/drawing/2014/main" id="{DA80D667-DAAD-72D8-AF6E-4C9AF503739A}"/>
              </a:ext>
            </a:extLst>
          </p:cNvPr>
          <p:cNvSpPr>
            <a:spLocks noGrp="1"/>
          </p:cNvSpPr>
          <p:nvPr>
            <p:ph type="dt" sz="half" idx="10"/>
          </p:nvPr>
        </p:nvSpPr>
        <p:spPr/>
        <p:txBody>
          <a:bodyPr/>
          <a:lstStyle/>
          <a:p>
            <a:r>
              <a:rPr lang="en-US" sz="1200"/>
              <a:t>2/8/24</a:t>
            </a:r>
            <a:endParaRPr lang="en-US" dirty="0"/>
          </a:p>
        </p:txBody>
      </p:sp>
    </p:spTree>
    <p:extLst>
      <p:ext uri="{BB962C8B-B14F-4D97-AF65-F5344CB8AC3E}">
        <p14:creationId xmlns:p14="http://schemas.microsoft.com/office/powerpoint/2010/main" val="4128021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DC812-0EEB-4F1A-0C13-AC198D313858}"/>
              </a:ext>
            </a:extLst>
          </p:cNvPr>
          <p:cNvSpPr>
            <a:spLocks noGrp="1"/>
          </p:cNvSpPr>
          <p:nvPr>
            <p:ph type="title"/>
          </p:nvPr>
        </p:nvSpPr>
        <p:spPr/>
        <p:txBody>
          <a:bodyPr/>
          <a:lstStyle/>
          <a:p>
            <a:r>
              <a:rPr lang="en-US" dirty="0"/>
              <a:t>Disparities Summary By Group</a:t>
            </a:r>
          </a:p>
        </p:txBody>
      </p:sp>
      <p:sp>
        <p:nvSpPr>
          <p:cNvPr id="3" name="Content Placeholder 2">
            <a:extLst>
              <a:ext uri="{FF2B5EF4-FFF2-40B4-BE49-F238E27FC236}">
                <a16:creationId xmlns:a16="http://schemas.microsoft.com/office/drawing/2014/main" id="{7E7F99D6-6D8C-3349-68B5-FFDC52B37CC0}"/>
              </a:ext>
            </a:extLst>
          </p:cNvPr>
          <p:cNvSpPr>
            <a:spLocks noGrp="1"/>
          </p:cNvSpPr>
          <p:nvPr>
            <p:ph idx="1"/>
          </p:nvPr>
        </p:nvSpPr>
        <p:spPr/>
        <p:txBody>
          <a:bodyPr>
            <a:normAutofit/>
          </a:bodyPr>
          <a:lstStyle/>
          <a:p>
            <a:pPr>
              <a:buFont typeface="Wingdings" panose="05000000000000000000" pitchFamily="2" charset="2"/>
              <a:buChar char="v"/>
            </a:pPr>
            <a:r>
              <a:rPr lang="en-US" sz="2400" dirty="0"/>
              <a:t>Native American/Alaskan Native: Unsheltered Homelessness, Accessing Services, Exiting Homelessness into Permanent Housing</a:t>
            </a:r>
          </a:p>
          <a:p>
            <a:pPr>
              <a:buFont typeface="Wingdings" panose="05000000000000000000" pitchFamily="2" charset="2"/>
              <a:buChar char="v"/>
            </a:pPr>
            <a:r>
              <a:rPr lang="en-US" sz="2400" dirty="0"/>
              <a:t>Black and/or African-American: Length of Time Persons Remain Homeless, </a:t>
            </a:r>
            <a:r>
              <a:rPr lang="en-US" sz="2400" dirty="0">
                <a:effectLst/>
                <a:ea typeface="Calibri" panose="020F0502020204030204" pitchFamily="34" charset="0"/>
                <a:cs typeface="Times New Roman" panose="02020603050405020304" pitchFamily="18" charset="0"/>
              </a:rPr>
              <a:t>Returns to Homelessness Within 2 Years After Placement in Permanent Housing</a:t>
            </a:r>
          </a:p>
          <a:p>
            <a:pPr>
              <a:buFont typeface="Wingdings" panose="05000000000000000000" pitchFamily="2" charset="2"/>
              <a:buChar char="v"/>
            </a:pPr>
            <a:r>
              <a:rPr lang="en-US" sz="2400" dirty="0"/>
              <a:t>Multiple Races (especially Black and/or African American and Hispanic/</a:t>
            </a:r>
            <a:r>
              <a:rPr lang="en-US" sz="2400" dirty="0" err="1"/>
              <a:t>Latiné</a:t>
            </a:r>
            <a:r>
              <a:rPr lang="en-US" sz="2400" dirty="0"/>
              <a:t> or Multiple Races and Hispanic/</a:t>
            </a:r>
            <a:r>
              <a:rPr lang="en-US" sz="2400" dirty="0" err="1"/>
              <a:t>Latiné</a:t>
            </a:r>
            <a:r>
              <a:rPr lang="en-US" sz="2400" dirty="0"/>
              <a:t>): Length of Time Persons Remain Homeless</a:t>
            </a:r>
          </a:p>
          <a:p>
            <a:pPr>
              <a:buFont typeface="Wingdings" panose="05000000000000000000" pitchFamily="2" charset="2"/>
              <a:buChar char="v"/>
            </a:pPr>
            <a:r>
              <a:rPr lang="en-US" sz="2400" dirty="0"/>
              <a:t>Parenting Youth Ages 18-24: Length of Time Persons Remain Homeless</a:t>
            </a:r>
          </a:p>
          <a:p>
            <a:endParaRPr lang="en-US" dirty="0"/>
          </a:p>
          <a:p>
            <a:endParaRPr lang="en-US" dirty="0"/>
          </a:p>
        </p:txBody>
      </p:sp>
      <p:sp>
        <p:nvSpPr>
          <p:cNvPr id="4" name="Date Placeholder 3">
            <a:extLst>
              <a:ext uri="{FF2B5EF4-FFF2-40B4-BE49-F238E27FC236}">
                <a16:creationId xmlns:a16="http://schemas.microsoft.com/office/drawing/2014/main" id="{CD6E6EBA-FEA6-0F8A-4F1B-615E7084DBEF}"/>
              </a:ext>
            </a:extLst>
          </p:cNvPr>
          <p:cNvSpPr>
            <a:spLocks noGrp="1"/>
          </p:cNvSpPr>
          <p:nvPr>
            <p:ph type="dt" sz="half" idx="10"/>
          </p:nvPr>
        </p:nvSpPr>
        <p:spPr/>
        <p:txBody>
          <a:bodyPr/>
          <a:lstStyle/>
          <a:p>
            <a:r>
              <a:rPr lang="en-US"/>
              <a:t>2/8/24</a:t>
            </a:r>
          </a:p>
        </p:txBody>
      </p:sp>
      <p:sp>
        <p:nvSpPr>
          <p:cNvPr id="5" name="Slide Number Placeholder 4">
            <a:extLst>
              <a:ext uri="{FF2B5EF4-FFF2-40B4-BE49-F238E27FC236}">
                <a16:creationId xmlns:a16="http://schemas.microsoft.com/office/drawing/2014/main" id="{84576490-8FE8-934D-C660-81324A7A6DE1}"/>
              </a:ext>
            </a:extLst>
          </p:cNvPr>
          <p:cNvSpPr>
            <a:spLocks noGrp="1"/>
          </p:cNvSpPr>
          <p:nvPr>
            <p:ph type="sldNum" sz="quarter" idx="12"/>
          </p:nvPr>
        </p:nvSpPr>
        <p:spPr/>
        <p:txBody>
          <a:bodyPr/>
          <a:lstStyle/>
          <a:p>
            <a:fld id="{B39FA255-9F49-4814-A3F4-92094FD59458}" type="slidenum">
              <a:rPr lang="en-US" smtClean="0"/>
              <a:t>14</a:t>
            </a:fld>
            <a:endParaRPr lang="en-US"/>
          </a:p>
        </p:txBody>
      </p:sp>
    </p:spTree>
    <p:extLst>
      <p:ext uri="{BB962C8B-B14F-4D97-AF65-F5344CB8AC3E}">
        <p14:creationId xmlns:p14="http://schemas.microsoft.com/office/powerpoint/2010/main" val="1054208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C49FBA-113C-A899-2F18-C45AC3920216}"/>
              </a:ext>
            </a:extLst>
          </p:cNvPr>
          <p:cNvSpPr>
            <a:spLocks noGrp="1"/>
          </p:cNvSpPr>
          <p:nvPr>
            <p:ph type="title"/>
          </p:nvPr>
        </p:nvSpPr>
        <p:spPr>
          <a:xfrm>
            <a:off x="5181601" y="634946"/>
            <a:ext cx="6368142" cy="1450757"/>
          </a:xfrm>
        </p:spPr>
        <p:txBody>
          <a:bodyPr>
            <a:normAutofit/>
          </a:bodyPr>
          <a:lstStyle/>
          <a:p>
            <a:r>
              <a:rPr lang="en-US" dirty="0"/>
              <a:t>Tonight’s Focus: </a:t>
            </a:r>
            <a:br>
              <a:rPr lang="en-US" dirty="0"/>
            </a:br>
            <a:r>
              <a:rPr lang="en-US" dirty="0"/>
              <a:t>Pathways to Equity</a:t>
            </a:r>
          </a:p>
        </p:txBody>
      </p:sp>
      <p:pic>
        <p:nvPicPr>
          <p:cNvPr id="18" name="Picture 17" descr="White puzzle with one red piece">
            <a:extLst>
              <a:ext uri="{FF2B5EF4-FFF2-40B4-BE49-F238E27FC236}">
                <a16:creationId xmlns:a16="http://schemas.microsoft.com/office/drawing/2014/main" id="{CF30E293-9994-0723-2082-FFD8D88E6D84}"/>
              </a:ext>
            </a:extLst>
          </p:cNvPr>
          <p:cNvPicPr>
            <a:picLocks noChangeAspect="1"/>
          </p:cNvPicPr>
          <p:nvPr/>
        </p:nvPicPr>
        <p:blipFill rotWithShape="1">
          <a:blip r:embed="rId2"/>
          <a:srcRect l="31748" r="30144"/>
          <a:stretch/>
        </p:blipFill>
        <p:spPr>
          <a:xfrm>
            <a:off x="20" y="-12128"/>
            <a:ext cx="4654276" cy="6870127"/>
          </a:xfrm>
          <a:prstGeom prst="rect">
            <a:avLst/>
          </a:prstGeom>
        </p:spPr>
      </p:pic>
      <p:cxnSp>
        <p:nvCxnSpPr>
          <p:cNvPr id="15" name="Straight Connector 14">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B0795F6-A2C2-79EE-591C-5013F1BCECF2}"/>
              </a:ext>
            </a:extLst>
          </p:cNvPr>
          <p:cNvSpPr>
            <a:spLocks noGrp="1"/>
          </p:cNvSpPr>
          <p:nvPr>
            <p:ph idx="1"/>
          </p:nvPr>
        </p:nvSpPr>
        <p:spPr>
          <a:xfrm>
            <a:off x="5181601" y="2198913"/>
            <a:ext cx="6368142" cy="4227775"/>
          </a:xfrm>
        </p:spPr>
        <p:txBody>
          <a:bodyPr>
            <a:normAutofit/>
          </a:bodyPr>
          <a:lstStyle/>
          <a:p>
            <a:pPr marL="0" indent="0">
              <a:buNone/>
            </a:pPr>
            <a:r>
              <a:rPr lang="en-US" sz="2400" b="1" dirty="0"/>
              <a:t>Action from the HHAP-3 and HHAP-4 Plans Relating to Creating Pathways to Equity:</a:t>
            </a:r>
          </a:p>
          <a:p>
            <a:pPr marL="457200" indent="-457200">
              <a:buFont typeface="+mj-lt"/>
              <a:buAutoNum type="arabicPeriod"/>
            </a:pPr>
            <a:r>
              <a:rPr lang="en-US" dirty="0">
                <a:effectLst/>
                <a:latin typeface="Calibri" panose="020F0502020204030204" pitchFamily="34" charset="0"/>
                <a:ea typeface="Calibri" panose="020F0502020204030204" pitchFamily="34" charset="0"/>
                <a:cs typeface="Times New Roman" panose="02020603050405020304" pitchFamily="18" charset="0"/>
              </a:rPr>
              <a:t>Evaluate BIPOC (Black, Indigenous, and People of Color) underserved groups and disproportionate impacts by County.  Develop a CoC Committee with County representatives to develop action plans and share best practices to reach and engage with these groups.  Include individuals who represent these groups with a lived experience of homelessness on the Committee (at least one representative per County from these groups) and provide them with a paid stipend to attend meetings.  </a:t>
            </a:r>
          </a:p>
          <a:p>
            <a:pPr marL="457200" indent="-457200">
              <a:buFont typeface="+mj-lt"/>
              <a:buAutoNum type="arabicPeriod"/>
            </a:pPr>
            <a:endParaRPr lang="en-US" dirty="0"/>
          </a:p>
          <a:p>
            <a:pPr>
              <a:buFont typeface="Wingdings" panose="05000000000000000000" pitchFamily="2" charset="2"/>
              <a:buChar char="v"/>
            </a:pPr>
            <a:endParaRPr lang="en-US" dirty="0"/>
          </a:p>
        </p:txBody>
      </p:sp>
      <p:sp>
        <p:nvSpPr>
          <p:cNvPr id="5" name="Date Placeholder 4">
            <a:extLst>
              <a:ext uri="{FF2B5EF4-FFF2-40B4-BE49-F238E27FC236}">
                <a16:creationId xmlns:a16="http://schemas.microsoft.com/office/drawing/2014/main" id="{6A942F8C-EE59-25A5-9384-9E01EB409937}"/>
              </a:ext>
            </a:extLst>
          </p:cNvPr>
          <p:cNvSpPr>
            <a:spLocks noGrp="1"/>
          </p:cNvSpPr>
          <p:nvPr>
            <p:ph type="dt" sz="half" idx="10"/>
          </p:nvPr>
        </p:nvSpPr>
        <p:spPr>
          <a:xfrm>
            <a:off x="1097280" y="6459785"/>
            <a:ext cx="2472271" cy="365125"/>
          </a:xfrm>
        </p:spPr>
        <p:txBody>
          <a:bodyPr>
            <a:normAutofit/>
          </a:bodyPr>
          <a:lstStyle/>
          <a:p>
            <a:pPr>
              <a:spcAft>
                <a:spcPts val="600"/>
              </a:spcAft>
            </a:pPr>
            <a:r>
              <a:rPr lang="en-US"/>
              <a:t>2/8/24</a:t>
            </a:r>
          </a:p>
        </p:txBody>
      </p:sp>
      <p:sp>
        <p:nvSpPr>
          <p:cNvPr id="4" name="Slide Number Placeholder 3">
            <a:extLst>
              <a:ext uri="{FF2B5EF4-FFF2-40B4-BE49-F238E27FC236}">
                <a16:creationId xmlns:a16="http://schemas.microsoft.com/office/drawing/2014/main" id="{746A429E-7E6B-422D-7490-EA9DD54D9FFF}"/>
              </a:ext>
            </a:extLst>
          </p:cNvPr>
          <p:cNvSpPr>
            <a:spLocks noGrp="1"/>
          </p:cNvSpPr>
          <p:nvPr>
            <p:ph type="sldNum" sz="quarter" idx="12"/>
          </p:nvPr>
        </p:nvSpPr>
        <p:spPr>
          <a:xfrm>
            <a:off x="9900458" y="6459785"/>
            <a:ext cx="1312025" cy="365125"/>
          </a:xfrm>
        </p:spPr>
        <p:txBody>
          <a:bodyPr>
            <a:normAutofit/>
          </a:bodyPr>
          <a:lstStyle/>
          <a:p>
            <a:pPr>
              <a:spcAft>
                <a:spcPts val="600"/>
              </a:spcAft>
            </a:pPr>
            <a:fld id="{B39FA255-9F49-4814-A3F4-92094FD59458}" type="slidenum">
              <a:rPr lang="en-US">
                <a:solidFill>
                  <a:schemeClr val="tx1">
                    <a:lumMod val="75000"/>
                    <a:lumOff val="25000"/>
                  </a:schemeClr>
                </a:solidFill>
              </a:rPr>
              <a:pPr>
                <a:spcAft>
                  <a:spcPts val="600"/>
                </a:spcAft>
              </a:pPr>
              <a:t>15</a:t>
            </a:fld>
            <a:endParaRPr lang="en-US">
              <a:solidFill>
                <a:schemeClr val="tx1">
                  <a:lumMod val="75000"/>
                  <a:lumOff val="25000"/>
                </a:schemeClr>
              </a:solidFill>
            </a:endParaRPr>
          </a:p>
        </p:txBody>
      </p:sp>
    </p:spTree>
    <p:extLst>
      <p:ext uri="{BB962C8B-B14F-4D97-AF65-F5344CB8AC3E}">
        <p14:creationId xmlns:p14="http://schemas.microsoft.com/office/powerpoint/2010/main" val="2101954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7" name="Picture 6" descr="Hands holding each other's wrists and interlinked to form a circle">
            <a:extLst>
              <a:ext uri="{FF2B5EF4-FFF2-40B4-BE49-F238E27FC236}">
                <a16:creationId xmlns:a16="http://schemas.microsoft.com/office/drawing/2014/main" id="{E6776EEE-8B7E-7671-A8F9-60D2BAAC631F}"/>
              </a:ext>
            </a:extLst>
          </p:cNvPr>
          <p:cNvPicPr>
            <a:picLocks noChangeAspect="1"/>
          </p:cNvPicPr>
          <p:nvPr/>
        </p:nvPicPr>
        <p:blipFill rotWithShape="1">
          <a:blip r:embed="rId2">
            <a:alphaModFix amt="35000"/>
          </a:blip>
          <a:srcRect b="15730"/>
          <a:stretch/>
        </p:blipFill>
        <p:spPr>
          <a:xfrm>
            <a:off x="20" y="10"/>
            <a:ext cx="12191980" cy="6857990"/>
          </a:xfrm>
          <a:prstGeom prst="rect">
            <a:avLst/>
          </a:prstGeom>
        </p:spPr>
      </p:pic>
      <p:cxnSp>
        <p:nvCxnSpPr>
          <p:cNvPr id="18" name="Straight Connector 17">
            <a:extLst>
              <a:ext uri="{FF2B5EF4-FFF2-40B4-BE49-F238E27FC236}">
                <a16:creationId xmlns:a16="http://schemas.microsoft.com/office/drawing/2014/main" id="{25C014F1-8E33-495F-A49E-7911F19D89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FBCE3D7-1549-A87F-938C-F0A8DF486D16}"/>
              </a:ext>
            </a:extLst>
          </p:cNvPr>
          <p:cNvSpPr>
            <a:spLocks noGrp="1"/>
          </p:cNvSpPr>
          <p:nvPr>
            <p:ph type="title"/>
          </p:nvPr>
        </p:nvSpPr>
        <p:spPr>
          <a:xfrm>
            <a:off x="1097280" y="286603"/>
            <a:ext cx="10058400" cy="1450757"/>
          </a:xfrm>
        </p:spPr>
        <p:txBody>
          <a:bodyPr>
            <a:normAutofit/>
          </a:bodyPr>
          <a:lstStyle/>
          <a:p>
            <a:r>
              <a:rPr lang="en-US" dirty="0">
                <a:solidFill>
                  <a:schemeClr val="tx1"/>
                </a:solidFill>
              </a:rPr>
              <a:t>Pathways to Equity: Breakout Group Questions</a:t>
            </a:r>
          </a:p>
        </p:txBody>
      </p:sp>
      <p:sp>
        <p:nvSpPr>
          <p:cNvPr id="3" name="Content Placeholder 2">
            <a:extLst>
              <a:ext uri="{FF2B5EF4-FFF2-40B4-BE49-F238E27FC236}">
                <a16:creationId xmlns:a16="http://schemas.microsoft.com/office/drawing/2014/main" id="{4A36C7FF-A535-0EA0-AFEB-F9ED02304AF6}"/>
              </a:ext>
            </a:extLst>
          </p:cNvPr>
          <p:cNvSpPr>
            <a:spLocks noGrp="1"/>
          </p:cNvSpPr>
          <p:nvPr>
            <p:ph idx="1"/>
          </p:nvPr>
        </p:nvSpPr>
        <p:spPr>
          <a:xfrm>
            <a:off x="1097280" y="1845733"/>
            <a:ext cx="10058400" cy="4117181"/>
          </a:xfrm>
        </p:spPr>
        <p:txBody>
          <a:bodyPr>
            <a:normAutofit fontScale="92500" lnSpcReduction="20000"/>
          </a:bodyPr>
          <a:lstStyle/>
          <a:p>
            <a:pPr marL="457200" indent="-457200">
              <a:buFont typeface="+mj-lt"/>
              <a:buAutoNum type="arabicPeriod"/>
            </a:pPr>
            <a:r>
              <a:rPr lang="en-US" sz="2200" dirty="0">
                <a:solidFill>
                  <a:schemeClr val="tx1"/>
                </a:solidFill>
              </a:rPr>
              <a:t>HHAP-3 and 4 action: has this action been undertaken?  If not, what will it take to initiate it?  Are there other ideas on how to include BIPOC individuals with lived experience in decision-making processes?</a:t>
            </a:r>
          </a:p>
          <a:p>
            <a:pPr marL="457200" indent="-457200">
              <a:buFont typeface="+mj-lt"/>
              <a:buAutoNum type="arabicPeriod"/>
            </a:pPr>
            <a:r>
              <a:rPr lang="en-US" sz="2200" dirty="0">
                <a:solidFill>
                  <a:schemeClr val="tx1"/>
                </a:solidFill>
              </a:rPr>
              <a:t>Are there local advocacy groups that each County can engage with to help address these disparities?  Who are they and what is your relationship with them? </a:t>
            </a:r>
          </a:p>
          <a:p>
            <a:pPr marL="457200" indent="-457200">
              <a:buFont typeface="+mj-lt"/>
              <a:buAutoNum type="arabicPeriod"/>
            </a:pPr>
            <a:r>
              <a:rPr lang="en-US" sz="2200" dirty="0">
                <a:solidFill>
                  <a:schemeClr val="tx1"/>
                </a:solidFill>
              </a:rPr>
              <a:t>What projects is your organization working on that relate to addressing disparities? What is working well and what is not working well with these projects?</a:t>
            </a:r>
          </a:p>
          <a:p>
            <a:pPr marL="457200" indent="-457200">
              <a:buFont typeface="+mj-lt"/>
              <a:buAutoNum type="arabicPeriod"/>
            </a:pPr>
            <a:r>
              <a:rPr lang="en-US" sz="2200" dirty="0">
                <a:solidFill>
                  <a:schemeClr val="tx1"/>
                </a:solidFill>
              </a:rPr>
              <a:t>Are there best practices you know of or a program you’ve wanted to pilot regarding disparities and equity? </a:t>
            </a:r>
          </a:p>
          <a:p>
            <a:pPr marL="457200" indent="-457200">
              <a:buFont typeface="+mj-lt"/>
              <a:buAutoNum type="arabicPeriod"/>
            </a:pPr>
            <a:r>
              <a:rPr lang="en-US" sz="2200" dirty="0">
                <a:solidFill>
                  <a:schemeClr val="tx1"/>
                </a:solidFill>
              </a:rPr>
              <a:t>What are the barriers to addressing these disparities?  Are there any incremental steps that can be taken? </a:t>
            </a:r>
          </a:p>
          <a:p>
            <a:pPr marL="457200" indent="-457200">
              <a:buFont typeface="+mj-lt"/>
              <a:buAutoNum type="arabicPeriod"/>
            </a:pPr>
            <a:r>
              <a:rPr lang="en-US" sz="2200" dirty="0">
                <a:solidFill>
                  <a:schemeClr val="tx1"/>
                </a:solidFill>
              </a:rPr>
              <a:t>How can we make services more culturally or linguistically appropriate to meet the needs of the population?</a:t>
            </a:r>
            <a:endParaRPr lang="en-US" dirty="0">
              <a:solidFill>
                <a:schemeClr val="tx1"/>
              </a:solidFill>
            </a:endParaRPr>
          </a:p>
          <a:p>
            <a:pPr marL="0" indent="0">
              <a:buNone/>
            </a:pPr>
            <a:endParaRPr lang="en-US" dirty="0">
              <a:solidFill>
                <a:schemeClr val="tx1"/>
              </a:solidFill>
            </a:endParaRPr>
          </a:p>
          <a:p>
            <a:pPr>
              <a:buFont typeface="Wingdings" panose="05000000000000000000" pitchFamily="2" charset="2"/>
              <a:buChar char="v"/>
            </a:pPr>
            <a:endParaRPr lang="en-US" dirty="0">
              <a:solidFill>
                <a:schemeClr val="tx1"/>
              </a:solidFill>
            </a:endParaRPr>
          </a:p>
          <a:p>
            <a:endParaRPr lang="en-US" dirty="0">
              <a:solidFill>
                <a:schemeClr val="tx1"/>
              </a:solidFill>
            </a:endParaRPr>
          </a:p>
        </p:txBody>
      </p:sp>
      <p:sp>
        <p:nvSpPr>
          <p:cNvPr id="20" name="Rectangle 19">
            <a:extLst>
              <a:ext uri="{FF2B5EF4-FFF2-40B4-BE49-F238E27FC236}">
                <a16:creationId xmlns:a16="http://schemas.microsoft.com/office/drawing/2014/main" id="{7DD2B04A-1137-44B5-B028-ACB68B02C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49AA227F-6DA2-4C84-A893-F326972F0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Date Placeholder 4">
            <a:extLst>
              <a:ext uri="{FF2B5EF4-FFF2-40B4-BE49-F238E27FC236}">
                <a16:creationId xmlns:a16="http://schemas.microsoft.com/office/drawing/2014/main" id="{498058D2-8E79-74F0-5D83-B5178BF21345}"/>
              </a:ext>
            </a:extLst>
          </p:cNvPr>
          <p:cNvSpPr>
            <a:spLocks noGrp="1"/>
          </p:cNvSpPr>
          <p:nvPr>
            <p:ph type="dt" sz="half" idx="10"/>
          </p:nvPr>
        </p:nvSpPr>
        <p:spPr>
          <a:xfrm>
            <a:off x="1097280" y="6459785"/>
            <a:ext cx="2472271" cy="365125"/>
          </a:xfrm>
        </p:spPr>
        <p:txBody>
          <a:bodyPr>
            <a:normAutofit/>
          </a:bodyPr>
          <a:lstStyle/>
          <a:p>
            <a:pPr>
              <a:spcAft>
                <a:spcPts val="600"/>
              </a:spcAft>
            </a:pPr>
            <a:r>
              <a:rPr lang="en-US" sz="1200" dirty="0"/>
              <a:t>2/8/24</a:t>
            </a:r>
          </a:p>
        </p:txBody>
      </p:sp>
      <p:sp>
        <p:nvSpPr>
          <p:cNvPr id="4" name="Slide Number Placeholder 3">
            <a:extLst>
              <a:ext uri="{FF2B5EF4-FFF2-40B4-BE49-F238E27FC236}">
                <a16:creationId xmlns:a16="http://schemas.microsoft.com/office/drawing/2014/main" id="{B0A6282C-EF04-92EB-FB23-864579C2658E}"/>
              </a:ext>
            </a:extLst>
          </p:cNvPr>
          <p:cNvSpPr>
            <a:spLocks noGrp="1"/>
          </p:cNvSpPr>
          <p:nvPr>
            <p:ph type="sldNum" sz="quarter" idx="12"/>
          </p:nvPr>
        </p:nvSpPr>
        <p:spPr>
          <a:xfrm>
            <a:off x="9900458" y="6459785"/>
            <a:ext cx="1312025" cy="365125"/>
          </a:xfrm>
        </p:spPr>
        <p:txBody>
          <a:bodyPr>
            <a:normAutofit/>
          </a:bodyPr>
          <a:lstStyle/>
          <a:p>
            <a:pPr>
              <a:spcAft>
                <a:spcPts val="600"/>
              </a:spcAft>
            </a:pPr>
            <a:fld id="{B39FA255-9F49-4814-A3F4-92094FD59458}" type="slidenum">
              <a:rPr lang="en-US" sz="1200" smtClean="0"/>
              <a:pPr>
                <a:spcAft>
                  <a:spcPts val="600"/>
                </a:spcAft>
              </a:pPr>
              <a:t>16</a:t>
            </a:fld>
            <a:endParaRPr lang="en-US" sz="1200" dirty="0"/>
          </a:p>
        </p:txBody>
      </p:sp>
    </p:spTree>
    <p:extLst>
      <p:ext uri="{BB962C8B-B14F-4D97-AF65-F5344CB8AC3E}">
        <p14:creationId xmlns:p14="http://schemas.microsoft.com/office/powerpoint/2010/main" val="162594167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7" name="Picture 6" descr="Four wooden houses with different sizes">
            <a:extLst>
              <a:ext uri="{FF2B5EF4-FFF2-40B4-BE49-F238E27FC236}">
                <a16:creationId xmlns:a16="http://schemas.microsoft.com/office/drawing/2014/main" id="{F8066288-D86A-3775-0A26-AB13C77F6B42}"/>
              </a:ext>
            </a:extLst>
          </p:cNvPr>
          <p:cNvPicPr>
            <a:picLocks noChangeAspect="1"/>
          </p:cNvPicPr>
          <p:nvPr/>
        </p:nvPicPr>
        <p:blipFill rotWithShape="1">
          <a:blip r:embed="rId2">
            <a:duotone>
              <a:prstClr val="black"/>
              <a:schemeClr val="tx2">
                <a:tint val="45000"/>
                <a:satMod val="400000"/>
              </a:schemeClr>
            </a:duotone>
            <a:alphaModFix amt="15000"/>
          </a:blip>
          <a:srcRect t="2110" b="13620"/>
          <a:stretch/>
        </p:blipFill>
        <p:spPr>
          <a:xfrm>
            <a:off x="1" y="10"/>
            <a:ext cx="12192000" cy="6857991"/>
          </a:xfrm>
          <a:prstGeom prst="rect">
            <a:avLst/>
          </a:prstGeom>
        </p:spPr>
      </p:pic>
      <p:cxnSp>
        <p:nvCxnSpPr>
          <p:cNvPr id="11" name="Straight Connector 10">
            <a:extLst>
              <a:ext uri="{FF2B5EF4-FFF2-40B4-BE49-F238E27FC236}">
                <a16:creationId xmlns:a16="http://schemas.microsoft.com/office/drawing/2014/main" id="{C8718278-1EF1-4B6F-8AF2-349D45340D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8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ED89667-89B9-B42B-FE92-0103652C0FE8}"/>
              </a:ext>
            </a:extLst>
          </p:cNvPr>
          <p:cNvSpPr>
            <a:spLocks noGrp="1"/>
          </p:cNvSpPr>
          <p:nvPr>
            <p:ph type="title"/>
          </p:nvPr>
        </p:nvSpPr>
        <p:spPr>
          <a:xfrm>
            <a:off x="1097280" y="286603"/>
            <a:ext cx="10287644" cy="1450757"/>
          </a:xfrm>
        </p:spPr>
        <p:txBody>
          <a:bodyPr>
            <a:noAutofit/>
          </a:bodyPr>
          <a:lstStyle/>
          <a:p>
            <a:r>
              <a:rPr lang="en-US" dirty="0"/>
              <a:t>Addressing Disparities So That Permanent Housing is Achieved and Maintained</a:t>
            </a:r>
          </a:p>
        </p:txBody>
      </p:sp>
      <p:sp>
        <p:nvSpPr>
          <p:cNvPr id="3" name="Content Placeholder 2">
            <a:extLst>
              <a:ext uri="{FF2B5EF4-FFF2-40B4-BE49-F238E27FC236}">
                <a16:creationId xmlns:a16="http://schemas.microsoft.com/office/drawing/2014/main" id="{1967C1AC-9378-CDF3-E353-67D4C43A6DA6}"/>
              </a:ext>
            </a:extLst>
          </p:cNvPr>
          <p:cNvSpPr>
            <a:spLocks noGrp="1"/>
          </p:cNvSpPr>
          <p:nvPr>
            <p:ph idx="1"/>
          </p:nvPr>
        </p:nvSpPr>
        <p:spPr>
          <a:xfrm>
            <a:off x="1097280" y="1845734"/>
            <a:ext cx="10058400" cy="4023360"/>
          </a:xfrm>
        </p:spPr>
        <p:txBody>
          <a:bodyPr>
            <a:normAutofit/>
          </a:bodyPr>
          <a:lstStyle/>
          <a:p>
            <a:pPr>
              <a:buFont typeface="Wingdings" pitchFamily="2" charset="2"/>
              <a:buChar char="v"/>
            </a:pPr>
            <a:r>
              <a:rPr lang="en-US" sz="2400" dirty="0">
                <a:effectLst/>
                <a:latin typeface="Calibri" panose="020F0502020204030204" pitchFamily="34" charset="0"/>
                <a:ea typeface="Calibri" panose="020F0502020204030204" pitchFamily="34" charset="0"/>
                <a:cs typeface="Times New Roman" panose="02020603050405020304" pitchFamily="18" charset="0"/>
              </a:rPr>
              <a:t>Remember to think about actions that address how to move people into permanent housing by addressing disparities.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buFont typeface="Wingdings" pitchFamily="2" charset="2"/>
              <a:buChar char="v"/>
            </a:pPr>
            <a:r>
              <a:rPr lang="en-US" sz="2400" dirty="0">
                <a:effectLst/>
                <a:latin typeface="Calibri" panose="020F0502020204030204" pitchFamily="34" charset="0"/>
                <a:ea typeface="Calibri" panose="020F0502020204030204" pitchFamily="34" charset="0"/>
                <a:cs typeface="Times New Roman" panose="02020603050405020304" pitchFamily="18" charset="0"/>
              </a:rPr>
              <a:t>HHAP-5 funding uses must be focused on permanent housing. Interim housing and supportive services can be funded (as part of existing, ongoing programs or projects) only if they are intended to lead to permanent housing.</a:t>
            </a:r>
          </a:p>
          <a:p>
            <a:endParaRPr lang="en-US" dirty="0"/>
          </a:p>
        </p:txBody>
      </p:sp>
      <p:sp>
        <p:nvSpPr>
          <p:cNvPr id="13" name="Rectangle 12">
            <a:extLst>
              <a:ext uri="{FF2B5EF4-FFF2-40B4-BE49-F238E27FC236}">
                <a16:creationId xmlns:a16="http://schemas.microsoft.com/office/drawing/2014/main" id="{A15EA98E-85BF-4FFF-997C-A191798B2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34FB023B-B8E5-4EFF-AC8E-79058F44A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Date Placeholder 3">
            <a:extLst>
              <a:ext uri="{FF2B5EF4-FFF2-40B4-BE49-F238E27FC236}">
                <a16:creationId xmlns:a16="http://schemas.microsoft.com/office/drawing/2014/main" id="{51E37F89-24C6-0F08-0E44-D06F958D8510}"/>
              </a:ext>
            </a:extLst>
          </p:cNvPr>
          <p:cNvSpPr>
            <a:spLocks noGrp="1"/>
          </p:cNvSpPr>
          <p:nvPr>
            <p:ph type="dt" sz="half" idx="10"/>
          </p:nvPr>
        </p:nvSpPr>
        <p:spPr>
          <a:xfrm>
            <a:off x="1097280" y="6459785"/>
            <a:ext cx="2472271" cy="365125"/>
          </a:xfrm>
        </p:spPr>
        <p:txBody>
          <a:bodyPr>
            <a:normAutofit/>
          </a:bodyPr>
          <a:lstStyle/>
          <a:p>
            <a:pPr>
              <a:spcAft>
                <a:spcPts val="600"/>
              </a:spcAft>
            </a:pPr>
            <a:r>
              <a:rPr lang="en-US" dirty="0"/>
              <a:t>2/8/24</a:t>
            </a:r>
          </a:p>
        </p:txBody>
      </p:sp>
      <p:sp>
        <p:nvSpPr>
          <p:cNvPr id="5" name="Slide Number Placeholder 4">
            <a:extLst>
              <a:ext uri="{FF2B5EF4-FFF2-40B4-BE49-F238E27FC236}">
                <a16:creationId xmlns:a16="http://schemas.microsoft.com/office/drawing/2014/main" id="{E8852E57-30D8-ADF0-40E7-38149D2C1D9B}"/>
              </a:ext>
            </a:extLst>
          </p:cNvPr>
          <p:cNvSpPr>
            <a:spLocks noGrp="1"/>
          </p:cNvSpPr>
          <p:nvPr>
            <p:ph type="sldNum" sz="quarter" idx="12"/>
          </p:nvPr>
        </p:nvSpPr>
        <p:spPr>
          <a:xfrm>
            <a:off x="9900458" y="6459785"/>
            <a:ext cx="1312025" cy="365125"/>
          </a:xfrm>
        </p:spPr>
        <p:txBody>
          <a:bodyPr>
            <a:normAutofit/>
          </a:bodyPr>
          <a:lstStyle/>
          <a:p>
            <a:pPr>
              <a:spcAft>
                <a:spcPts val="600"/>
              </a:spcAft>
            </a:pPr>
            <a:fld id="{B39FA255-9F49-4814-A3F4-92094FD59458}" type="slidenum">
              <a:rPr lang="en-US" smtClean="0"/>
              <a:pPr>
                <a:spcAft>
                  <a:spcPts val="600"/>
                </a:spcAft>
              </a:pPr>
              <a:t>17</a:t>
            </a:fld>
            <a:endParaRPr lang="en-US"/>
          </a:p>
        </p:txBody>
      </p:sp>
    </p:spTree>
    <p:extLst>
      <p:ext uri="{BB962C8B-B14F-4D97-AF65-F5344CB8AC3E}">
        <p14:creationId xmlns:p14="http://schemas.microsoft.com/office/powerpoint/2010/main" val="2735183544"/>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07FF4-BC88-6854-BEA5-D55344FB0A68}"/>
              </a:ext>
            </a:extLst>
          </p:cNvPr>
          <p:cNvSpPr>
            <a:spLocks noGrp="1"/>
          </p:cNvSpPr>
          <p:nvPr>
            <p:ph type="title"/>
          </p:nvPr>
        </p:nvSpPr>
        <p:spPr/>
        <p:txBody>
          <a:bodyPr/>
          <a:lstStyle/>
          <a:p>
            <a:r>
              <a:rPr lang="en-US" dirty="0"/>
              <a:t>How Breakout Groups Will Work</a:t>
            </a:r>
          </a:p>
        </p:txBody>
      </p:sp>
      <p:sp>
        <p:nvSpPr>
          <p:cNvPr id="3" name="Content Placeholder 2">
            <a:extLst>
              <a:ext uri="{FF2B5EF4-FFF2-40B4-BE49-F238E27FC236}">
                <a16:creationId xmlns:a16="http://schemas.microsoft.com/office/drawing/2014/main" id="{AD702AE8-3E9D-2355-92C1-2EA0EA3AD972}"/>
              </a:ext>
            </a:extLst>
          </p:cNvPr>
          <p:cNvSpPr>
            <a:spLocks noGrp="1"/>
          </p:cNvSpPr>
          <p:nvPr>
            <p:ph idx="1"/>
          </p:nvPr>
        </p:nvSpPr>
        <p:spPr/>
        <p:txBody>
          <a:bodyPr>
            <a:normAutofit/>
          </a:bodyPr>
          <a:lstStyle/>
          <a:p>
            <a:pPr>
              <a:buFont typeface="Wingdings" panose="05000000000000000000" pitchFamily="2" charset="2"/>
              <a:buChar char="v"/>
            </a:pPr>
            <a:r>
              <a:rPr lang="en-US" b="1" dirty="0"/>
              <a:t>For groups meeting in-person: </a:t>
            </a:r>
            <a:r>
              <a:rPr lang="en-US" dirty="0"/>
              <a:t>you should each have a facilitator and a notetaker in your room with handouts that outline the information from the previous slide and you will all meet separately as one group. Sareena will also virtually place you in a Breakout Group so that you do not hear any of the online discussions. We will bring you back to the Main Meeting Room when the time is up and your group facilitator or notetaker will share a summary of your discussion.</a:t>
            </a:r>
          </a:p>
          <a:p>
            <a:pPr>
              <a:buFont typeface="Wingdings" panose="05000000000000000000" pitchFamily="2" charset="2"/>
              <a:buChar char="v"/>
            </a:pPr>
            <a:r>
              <a:rPr lang="en-US" b="1" dirty="0"/>
              <a:t>For those who are online as individuals: </a:t>
            </a:r>
            <a:r>
              <a:rPr lang="en-US" dirty="0"/>
              <a:t>we will have 1 or 2 virtual Breakout Groups here on Zoom. Sareena will randomly place you in a group and you will be asked to participate in that group’s virtual meeting room.  You will have both a facilitator and notetaker in your Breakout Group. We will bring you back into the Main Meeting Room when the time is up and your group facilitator or notetaker will share a summary of your ideas.</a:t>
            </a:r>
          </a:p>
          <a:p>
            <a:pPr>
              <a:buFont typeface="Wingdings" panose="05000000000000000000" pitchFamily="2" charset="2"/>
              <a:buChar char="v"/>
            </a:pPr>
            <a:r>
              <a:rPr lang="en-US" b="1" dirty="0"/>
              <a:t>The Breakout Group discussions will take about 40-45 minutes. </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6A3518C3-B62F-0DFF-F723-3F3DDAE26AD8}"/>
              </a:ext>
            </a:extLst>
          </p:cNvPr>
          <p:cNvSpPr>
            <a:spLocks noGrp="1"/>
          </p:cNvSpPr>
          <p:nvPr>
            <p:ph type="sldNum" sz="quarter" idx="12"/>
          </p:nvPr>
        </p:nvSpPr>
        <p:spPr/>
        <p:txBody>
          <a:bodyPr/>
          <a:lstStyle/>
          <a:p>
            <a:fld id="{B39FA255-9F49-4814-A3F4-92094FD59458}" type="slidenum">
              <a:rPr lang="en-US" sz="1200" smtClean="0"/>
              <a:t>18</a:t>
            </a:fld>
            <a:endParaRPr lang="en-US" dirty="0"/>
          </a:p>
        </p:txBody>
      </p:sp>
      <p:sp>
        <p:nvSpPr>
          <p:cNvPr id="5" name="Date Placeholder 4">
            <a:extLst>
              <a:ext uri="{FF2B5EF4-FFF2-40B4-BE49-F238E27FC236}">
                <a16:creationId xmlns:a16="http://schemas.microsoft.com/office/drawing/2014/main" id="{A32AD047-3685-829A-0FC6-4155730DB2DA}"/>
              </a:ext>
            </a:extLst>
          </p:cNvPr>
          <p:cNvSpPr>
            <a:spLocks noGrp="1"/>
          </p:cNvSpPr>
          <p:nvPr>
            <p:ph type="dt" sz="half" idx="10"/>
          </p:nvPr>
        </p:nvSpPr>
        <p:spPr/>
        <p:txBody>
          <a:bodyPr/>
          <a:lstStyle/>
          <a:p>
            <a:r>
              <a:rPr lang="en-US" sz="1200"/>
              <a:t>2/8/24</a:t>
            </a:r>
            <a:endParaRPr lang="en-US" dirty="0"/>
          </a:p>
        </p:txBody>
      </p:sp>
    </p:spTree>
    <p:extLst>
      <p:ext uri="{BB962C8B-B14F-4D97-AF65-F5344CB8AC3E}">
        <p14:creationId xmlns:p14="http://schemas.microsoft.com/office/powerpoint/2010/main" val="3124621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4" name="Graphic 3" descr="Questions with solid fill">
            <a:extLst>
              <a:ext uri="{FF2B5EF4-FFF2-40B4-BE49-F238E27FC236}">
                <a16:creationId xmlns:a16="http://schemas.microsoft.com/office/drawing/2014/main" id="{A49F9A02-1768-79FD-0CAC-3083A00EC5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2912" y="640080"/>
            <a:ext cx="5577840" cy="5577840"/>
          </a:xfrm>
          <a:prstGeom prst="rect">
            <a:avLst/>
          </a:prstGeom>
        </p:spPr>
      </p:pic>
      <p:sp>
        <p:nvSpPr>
          <p:cNvPr id="17" name="Rectangle 16">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F293766-21B4-3280-F73A-D927B76468B2}"/>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dirty="0">
                <a:solidFill>
                  <a:srgbClr val="FFFFFF"/>
                </a:solidFill>
              </a:rPr>
              <a:t>Questions and Comments</a:t>
            </a:r>
          </a:p>
        </p:txBody>
      </p:sp>
      <p:sp>
        <p:nvSpPr>
          <p:cNvPr id="19" name="Rectangle 18">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4D83C781-056F-7721-AFF6-E53D6895C5B5}"/>
              </a:ext>
            </a:extLst>
          </p:cNvPr>
          <p:cNvSpPr>
            <a:spLocks noGrp="1"/>
          </p:cNvSpPr>
          <p:nvPr>
            <p:ph type="sldNum" sz="quarter" idx="12"/>
          </p:nvPr>
        </p:nvSpPr>
        <p:spPr/>
        <p:txBody>
          <a:bodyPr/>
          <a:lstStyle/>
          <a:p>
            <a:fld id="{B39FA255-9F49-4814-A3F4-92094FD59458}" type="slidenum">
              <a:rPr lang="en-US" sz="1200" smtClean="0"/>
              <a:t>19</a:t>
            </a:fld>
            <a:endParaRPr lang="en-US" dirty="0"/>
          </a:p>
        </p:txBody>
      </p:sp>
      <p:sp>
        <p:nvSpPr>
          <p:cNvPr id="6" name="Date Placeholder 5">
            <a:extLst>
              <a:ext uri="{FF2B5EF4-FFF2-40B4-BE49-F238E27FC236}">
                <a16:creationId xmlns:a16="http://schemas.microsoft.com/office/drawing/2014/main" id="{AAF31270-F65C-7D5D-3F54-11F1EB9C47B0}"/>
              </a:ext>
            </a:extLst>
          </p:cNvPr>
          <p:cNvSpPr>
            <a:spLocks noGrp="1"/>
          </p:cNvSpPr>
          <p:nvPr>
            <p:ph type="dt" sz="half" idx="10"/>
          </p:nvPr>
        </p:nvSpPr>
        <p:spPr/>
        <p:txBody>
          <a:bodyPr/>
          <a:lstStyle/>
          <a:p>
            <a:r>
              <a:rPr lang="en-US" sz="1200" dirty="0">
                <a:solidFill>
                  <a:schemeClr val="tx1">
                    <a:lumMod val="75000"/>
                    <a:lumOff val="25000"/>
                  </a:schemeClr>
                </a:solidFill>
              </a:rPr>
              <a:t>2/8/24</a:t>
            </a:r>
          </a:p>
        </p:txBody>
      </p:sp>
    </p:spTree>
    <p:extLst>
      <p:ext uri="{BB962C8B-B14F-4D97-AF65-F5344CB8AC3E}">
        <p14:creationId xmlns:p14="http://schemas.microsoft.com/office/powerpoint/2010/main" val="2528846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E124D-45A4-4191-8E30-7DF9E563B2A9}"/>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B97DBE76-1C34-4CAC-A067-691218472A42}"/>
              </a:ext>
            </a:extLst>
          </p:cNvPr>
          <p:cNvSpPr>
            <a:spLocks noGrp="1"/>
          </p:cNvSpPr>
          <p:nvPr>
            <p:ph idx="1"/>
          </p:nvPr>
        </p:nvSpPr>
        <p:spPr/>
        <p:txBody>
          <a:bodyPr>
            <a:noAutofit/>
          </a:bodyPr>
          <a:lstStyle/>
          <a:p>
            <a:pPr>
              <a:buFont typeface="Wingdings" panose="05000000000000000000" pitchFamily="2" charset="2"/>
              <a:buChar char="v"/>
            </a:pPr>
            <a:r>
              <a:rPr lang="en-US" sz="2400" dirty="0"/>
              <a:t>Sherry Morgado, Community Development Manager</a:t>
            </a:r>
          </a:p>
          <a:p>
            <a:pPr>
              <a:buFont typeface="Wingdings" panose="05000000000000000000" pitchFamily="2" charset="2"/>
              <a:buChar char="v"/>
            </a:pPr>
            <a:r>
              <a:rPr lang="en-US" sz="2400" dirty="0"/>
              <a:t>Cassie Miracle, Community Development Project Manager</a:t>
            </a:r>
          </a:p>
          <a:p>
            <a:pPr>
              <a:buFont typeface="Wingdings" panose="05000000000000000000" pitchFamily="2" charset="2"/>
              <a:buChar char="v"/>
            </a:pPr>
            <a:r>
              <a:rPr lang="en-US" sz="2400" dirty="0"/>
              <a:t>Sareena Rai, Community Development Planner</a:t>
            </a:r>
          </a:p>
          <a:p>
            <a:pPr>
              <a:buFont typeface="Wingdings" panose="05000000000000000000" pitchFamily="2" charset="2"/>
              <a:buChar char="v"/>
            </a:pPr>
            <a:r>
              <a:rPr lang="en-US" sz="2400" dirty="0"/>
              <a:t>Please place your name, County of residence and your agency (if you represent one) in the Zoom Chat.  If you are a member of the general public, please input your name, County of residence, and “public” in the Zoom Chat</a:t>
            </a:r>
          </a:p>
          <a:p>
            <a:pPr>
              <a:buFont typeface="Wingdings" panose="05000000000000000000" pitchFamily="2" charset="2"/>
              <a:buChar char="v"/>
            </a:pPr>
            <a:r>
              <a:rPr lang="en-US" sz="2400" dirty="0"/>
              <a:t>If you need any help using Zoom technology, please send a message in the Zoom “Chat” feature to Sareena Rai</a:t>
            </a:r>
          </a:p>
          <a:p>
            <a:pPr marL="0" indent="0">
              <a:buNone/>
            </a:pPr>
            <a:endParaRPr lang="en-US" sz="2600" dirty="0"/>
          </a:p>
          <a:p>
            <a:pPr marL="0" indent="0">
              <a:buNone/>
            </a:pPr>
            <a:endParaRPr lang="en-US" sz="2800" dirty="0"/>
          </a:p>
          <a:p>
            <a:pPr>
              <a:buFont typeface="Wingdings" panose="05000000000000000000" pitchFamily="2" charset="2"/>
              <a:buChar char="v"/>
            </a:pPr>
            <a:endParaRPr lang="en-US" sz="3200" dirty="0"/>
          </a:p>
        </p:txBody>
      </p:sp>
      <p:pic>
        <p:nvPicPr>
          <p:cNvPr id="4" name="Picture 3">
            <a:extLst>
              <a:ext uri="{FF2B5EF4-FFF2-40B4-BE49-F238E27FC236}">
                <a16:creationId xmlns:a16="http://schemas.microsoft.com/office/drawing/2014/main" id="{F29F07D6-E47E-FCE1-FAD6-DF891F7AA104}"/>
              </a:ext>
            </a:extLst>
          </p:cNvPr>
          <p:cNvPicPr>
            <a:picLocks noChangeAspect="1"/>
          </p:cNvPicPr>
          <p:nvPr/>
        </p:nvPicPr>
        <p:blipFill>
          <a:blip r:embed="rId2"/>
          <a:stretch>
            <a:fillRect/>
          </a:stretch>
        </p:blipFill>
        <p:spPr>
          <a:xfrm>
            <a:off x="7658345" y="1150369"/>
            <a:ext cx="3497335" cy="427452"/>
          </a:xfrm>
          <a:prstGeom prst="rect">
            <a:avLst/>
          </a:prstGeom>
          <a:effectLst>
            <a:glow rad="246875">
              <a:schemeClr val="bg1">
                <a:alpha val="13925"/>
              </a:schemeClr>
            </a:glow>
            <a:softEdge rad="0"/>
          </a:effectLst>
        </p:spPr>
      </p:pic>
      <p:sp>
        <p:nvSpPr>
          <p:cNvPr id="5" name="Slide Number Placeholder 4">
            <a:extLst>
              <a:ext uri="{FF2B5EF4-FFF2-40B4-BE49-F238E27FC236}">
                <a16:creationId xmlns:a16="http://schemas.microsoft.com/office/drawing/2014/main" id="{A94097DF-1F2D-BF30-C27F-04DB56D64D64}"/>
              </a:ext>
            </a:extLst>
          </p:cNvPr>
          <p:cNvSpPr>
            <a:spLocks noGrp="1"/>
          </p:cNvSpPr>
          <p:nvPr>
            <p:ph type="sldNum" sz="quarter" idx="12"/>
          </p:nvPr>
        </p:nvSpPr>
        <p:spPr/>
        <p:txBody>
          <a:bodyPr/>
          <a:lstStyle/>
          <a:p>
            <a:fld id="{B39FA255-9F49-4814-A3F4-92094FD59458}" type="slidenum">
              <a:rPr lang="en-US" sz="1200" smtClean="0"/>
              <a:t>2</a:t>
            </a:fld>
            <a:endParaRPr lang="en-US" sz="1200" dirty="0"/>
          </a:p>
        </p:txBody>
      </p:sp>
      <p:sp>
        <p:nvSpPr>
          <p:cNvPr id="6" name="Date Placeholder 5">
            <a:extLst>
              <a:ext uri="{FF2B5EF4-FFF2-40B4-BE49-F238E27FC236}">
                <a16:creationId xmlns:a16="http://schemas.microsoft.com/office/drawing/2014/main" id="{2D2B0B11-0751-6EDB-4B43-29A491E305EE}"/>
              </a:ext>
            </a:extLst>
          </p:cNvPr>
          <p:cNvSpPr>
            <a:spLocks noGrp="1"/>
          </p:cNvSpPr>
          <p:nvPr>
            <p:ph type="dt" sz="half" idx="10"/>
          </p:nvPr>
        </p:nvSpPr>
        <p:spPr/>
        <p:txBody>
          <a:bodyPr/>
          <a:lstStyle/>
          <a:p>
            <a:r>
              <a:rPr lang="en-US" sz="1200" dirty="0"/>
              <a:t>2/8/24</a:t>
            </a:r>
          </a:p>
        </p:txBody>
      </p:sp>
    </p:spTree>
    <p:extLst>
      <p:ext uri="{BB962C8B-B14F-4D97-AF65-F5344CB8AC3E}">
        <p14:creationId xmlns:p14="http://schemas.microsoft.com/office/powerpoint/2010/main" val="2434214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649B8-1E11-284C-1533-CA1E50EFD0B6}"/>
              </a:ext>
            </a:extLst>
          </p:cNvPr>
          <p:cNvSpPr>
            <a:spLocks noGrp="1"/>
          </p:cNvSpPr>
          <p:nvPr>
            <p:ph type="title"/>
          </p:nvPr>
        </p:nvSpPr>
        <p:spPr/>
        <p:txBody>
          <a:bodyPr/>
          <a:lstStyle/>
          <a:p>
            <a:r>
              <a:rPr lang="en-US" dirty="0"/>
              <a:t>Schedule and Next Steps</a:t>
            </a:r>
          </a:p>
        </p:txBody>
      </p:sp>
      <p:graphicFrame>
        <p:nvGraphicFramePr>
          <p:cNvPr id="6" name="Content Placeholder 5">
            <a:extLst>
              <a:ext uri="{FF2B5EF4-FFF2-40B4-BE49-F238E27FC236}">
                <a16:creationId xmlns:a16="http://schemas.microsoft.com/office/drawing/2014/main" id="{2484D1AB-AD99-14E7-A2F7-C6792BD9CA46}"/>
              </a:ext>
            </a:extLst>
          </p:cNvPr>
          <p:cNvGraphicFramePr>
            <a:graphicFrameLocks noGrp="1"/>
          </p:cNvGraphicFramePr>
          <p:nvPr>
            <p:ph idx="1"/>
            <p:extLst>
              <p:ext uri="{D42A27DB-BD31-4B8C-83A1-F6EECF244321}">
                <p14:modId xmlns:p14="http://schemas.microsoft.com/office/powerpoint/2010/main" val="542358238"/>
              </p:ext>
            </p:extLst>
          </p:nvPr>
        </p:nvGraphicFramePr>
        <p:xfrm>
          <a:off x="1096963" y="1846263"/>
          <a:ext cx="10058400" cy="366776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155534176"/>
                    </a:ext>
                  </a:extLst>
                </a:gridCol>
                <a:gridCol w="5029200">
                  <a:extLst>
                    <a:ext uri="{9D8B030D-6E8A-4147-A177-3AD203B41FA5}">
                      <a16:colId xmlns:a16="http://schemas.microsoft.com/office/drawing/2014/main" val="3824288716"/>
                    </a:ext>
                  </a:extLst>
                </a:gridCol>
              </a:tblGrid>
              <a:tr h="370840">
                <a:tc>
                  <a:txBody>
                    <a:bodyPr/>
                    <a:lstStyle/>
                    <a:p>
                      <a:r>
                        <a:rPr lang="en-US" dirty="0"/>
                        <a:t>Date</a:t>
                      </a:r>
                    </a:p>
                  </a:txBody>
                  <a:tcPr/>
                </a:tc>
                <a:tc>
                  <a:txBody>
                    <a:bodyPr/>
                    <a:lstStyle/>
                    <a:p>
                      <a:r>
                        <a:rPr lang="en-US" dirty="0"/>
                        <a:t>Activity</a:t>
                      </a:r>
                    </a:p>
                  </a:txBody>
                  <a:tcPr/>
                </a:tc>
                <a:extLst>
                  <a:ext uri="{0D108BD9-81ED-4DB2-BD59-A6C34878D82A}">
                    <a16:rowId xmlns:a16="http://schemas.microsoft.com/office/drawing/2014/main" val="1407460581"/>
                  </a:ext>
                </a:extLst>
              </a:tr>
              <a:tr h="370840">
                <a:tc>
                  <a:txBody>
                    <a:bodyPr/>
                    <a:lstStyle/>
                    <a:p>
                      <a:r>
                        <a:rPr lang="en-US" b="0" dirty="0">
                          <a:solidFill>
                            <a:schemeClr val="tx1">
                              <a:lumMod val="75000"/>
                              <a:lumOff val="25000"/>
                            </a:schemeClr>
                          </a:solidFill>
                        </a:rPr>
                        <a:t>February 22, 2024</a:t>
                      </a:r>
                    </a:p>
                  </a:txBody>
                  <a:tcPr/>
                </a:tc>
                <a:tc>
                  <a:txBody>
                    <a:bodyPr/>
                    <a:lstStyle/>
                    <a:p>
                      <a:r>
                        <a:rPr lang="en-US" b="1" dirty="0">
                          <a:solidFill>
                            <a:schemeClr val="tx1">
                              <a:lumMod val="75000"/>
                              <a:lumOff val="25000"/>
                            </a:schemeClr>
                          </a:solidFill>
                        </a:rPr>
                        <a:t>Public Meeting #3 </a:t>
                      </a:r>
                      <a:r>
                        <a:rPr lang="en-US" dirty="0">
                          <a:solidFill>
                            <a:schemeClr val="tx1">
                              <a:lumMod val="75000"/>
                              <a:lumOff val="25000"/>
                            </a:schemeClr>
                          </a:solidFill>
                        </a:rPr>
                        <a:t>(Summary of Recommended Actions and Final Public Comments): Noon-2 PM</a:t>
                      </a:r>
                    </a:p>
                  </a:txBody>
                  <a:tcPr/>
                </a:tc>
                <a:extLst>
                  <a:ext uri="{0D108BD9-81ED-4DB2-BD59-A6C34878D82A}">
                    <a16:rowId xmlns:a16="http://schemas.microsoft.com/office/drawing/2014/main" val="817642204"/>
                  </a:ext>
                </a:extLst>
              </a:tr>
              <a:tr h="370840">
                <a:tc>
                  <a:txBody>
                    <a:bodyPr/>
                    <a:lstStyle/>
                    <a:p>
                      <a:r>
                        <a:rPr lang="en-US" b="0" dirty="0">
                          <a:solidFill>
                            <a:schemeClr val="tx1">
                              <a:lumMod val="75000"/>
                              <a:lumOff val="25000"/>
                            </a:schemeClr>
                          </a:solidFill>
                        </a:rPr>
                        <a:t>Late January - Late February 2024</a:t>
                      </a:r>
                    </a:p>
                  </a:txBody>
                  <a:tcPr/>
                </a:tc>
                <a:tc>
                  <a:txBody>
                    <a:bodyPr/>
                    <a:lstStyle/>
                    <a:p>
                      <a:r>
                        <a:rPr lang="en-US" dirty="0">
                          <a:solidFill>
                            <a:schemeClr val="tx1">
                              <a:lumMod val="75000"/>
                              <a:lumOff val="25000"/>
                            </a:schemeClr>
                          </a:solidFill>
                        </a:rPr>
                        <a:t>Housing Tools Prepares RCHAP and Application Using Feedback from Meetings</a:t>
                      </a:r>
                    </a:p>
                  </a:txBody>
                  <a:tcPr/>
                </a:tc>
                <a:extLst>
                  <a:ext uri="{0D108BD9-81ED-4DB2-BD59-A6C34878D82A}">
                    <a16:rowId xmlns:a16="http://schemas.microsoft.com/office/drawing/2014/main" val="1725671834"/>
                  </a:ext>
                </a:extLst>
              </a:tr>
              <a:tr h="370840">
                <a:tc>
                  <a:txBody>
                    <a:bodyPr/>
                    <a:lstStyle/>
                    <a:p>
                      <a:r>
                        <a:rPr lang="en-US" b="0" dirty="0">
                          <a:solidFill>
                            <a:schemeClr val="tx1">
                              <a:lumMod val="75000"/>
                              <a:lumOff val="25000"/>
                            </a:schemeClr>
                          </a:solidFill>
                        </a:rPr>
                        <a:t>Late February - Early March 2024</a:t>
                      </a:r>
                    </a:p>
                  </a:txBody>
                  <a:tcPr/>
                </a:tc>
                <a:tc>
                  <a:txBody>
                    <a:bodyPr/>
                    <a:lstStyle/>
                    <a:p>
                      <a:r>
                        <a:rPr lang="en-US" dirty="0">
                          <a:solidFill>
                            <a:schemeClr val="tx1">
                              <a:lumMod val="75000"/>
                              <a:lumOff val="25000"/>
                            </a:schemeClr>
                          </a:solidFill>
                        </a:rPr>
                        <a:t>CoC Board Will Review RCHAP and Application</a:t>
                      </a:r>
                    </a:p>
                  </a:txBody>
                  <a:tcPr/>
                </a:tc>
                <a:extLst>
                  <a:ext uri="{0D108BD9-81ED-4DB2-BD59-A6C34878D82A}">
                    <a16:rowId xmlns:a16="http://schemas.microsoft.com/office/drawing/2014/main" val="2211238867"/>
                  </a:ext>
                </a:extLst>
              </a:tr>
              <a:tr h="370840">
                <a:tc>
                  <a:txBody>
                    <a:bodyPr/>
                    <a:lstStyle/>
                    <a:p>
                      <a:r>
                        <a:rPr lang="en-US" b="0" dirty="0">
                          <a:solidFill>
                            <a:schemeClr val="tx1">
                              <a:lumMod val="75000"/>
                              <a:lumOff val="25000"/>
                            </a:schemeClr>
                          </a:solidFill>
                        </a:rPr>
                        <a:t>March 2024</a:t>
                      </a:r>
                    </a:p>
                  </a:txBody>
                  <a:tcPr/>
                </a:tc>
                <a:tc>
                  <a:txBody>
                    <a:bodyPr/>
                    <a:lstStyle/>
                    <a:p>
                      <a:r>
                        <a:rPr lang="en-US" dirty="0">
                          <a:solidFill>
                            <a:schemeClr val="tx1">
                              <a:lumMod val="75000"/>
                              <a:lumOff val="25000"/>
                            </a:schemeClr>
                          </a:solidFill>
                        </a:rPr>
                        <a:t>Counties’ Governing Body Meetings to Adopt Plan and Approve MOU</a:t>
                      </a:r>
                    </a:p>
                  </a:txBody>
                  <a:tcPr/>
                </a:tc>
                <a:extLst>
                  <a:ext uri="{0D108BD9-81ED-4DB2-BD59-A6C34878D82A}">
                    <a16:rowId xmlns:a16="http://schemas.microsoft.com/office/drawing/2014/main" val="174295054"/>
                  </a:ext>
                </a:extLst>
              </a:tr>
              <a:tr h="370840">
                <a:tc>
                  <a:txBody>
                    <a:bodyPr/>
                    <a:lstStyle/>
                    <a:p>
                      <a:r>
                        <a:rPr lang="en-US" b="0" dirty="0">
                          <a:solidFill>
                            <a:schemeClr val="tx1">
                              <a:lumMod val="75000"/>
                              <a:lumOff val="25000"/>
                            </a:schemeClr>
                          </a:solidFill>
                        </a:rPr>
                        <a:t>No Later Than March 27, 2024</a:t>
                      </a:r>
                    </a:p>
                  </a:txBody>
                  <a:tcPr/>
                </a:tc>
                <a:tc>
                  <a:txBody>
                    <a:bodyPr/>
                    <a:lstStyle/>
                    <a:p>
                      <a:r>
                        <a:rPr lang="en-US" dirty="0">
                          <a:solidFill>
                            <a:schemeClr val="tx1">
                              <a:lumMod val="75000"/>
                              <a:lumOff val="25000"/>
                            </a:schemeClr>
                          </a:solidFill>
                        </a:rPr>
                        <a:t>Submit HHAP-5 Plan/Application to Cal ICH via Online Submission Platform</a:t>
                      </a:r>
                    </a:p>
                    <a:p>
                      <a:r>
                        <a:rPr lang="en-US" sz="1200" dirty="0">
                          <a:solidFill>
                            <a:schemeClr val="tx1">
                              <a:lumMod val="75000"/>
                              <a:lumOff val="25000"/>
                            </a:schemeClr>
                          </a:solidFill>
                        </a:rPr>
                        <a:t>*Note: Cal ICH has 90 days to review the submitted plan/application, request amendments, or approve application and issue award notice. </a:t>
                      </a:r>
                    </a:p>
                  </a:txBody>
                  <a:tcPr/>
                </a:tc>
                <a:extLst>
                  <a:ext uri="{0D108BD9-81ED-4DB2-BD59-A6C34878D82A}">
                    <a16:rowId xmlns:a16="http://schemas.microsoft.com/office/drawing/2014/main" val="3778450749"/>
                  </a:ext>
                </a:extLst>
              </a:tr>
            </a:tbl>
          </a:graphicData>
        </a:graphic>
      </p:graphicFrame>
      <p:sp>
        <p:nvSpPr>
          <p:cNvPr id="4" name="Date Placeholder 3">
            <a:extLst>
              <a:ext uri="{FF2B5EF4-FFF2-40B4-BE49-F238E27FC236}">
                <a16:creationId xmlns:a16="http://schemas.microsoft.com/office/drawing/2014/main" id="{72F9452C-83EE-A65C-8615-C15F01C41EDD}"/>
              </a:ext>
            </a:extLst>
          </p:cNvPr>
          <p:cNvSpPr>
            <a:spLocks noGrp="1"/>
          </p:cNvSpPr>
          <p:nvPr>
            <p:ph type="dt" sz="half" idx="10"/>
          </p:nvPr>
        </p:nvSpPr>
        <p:spPr/>
        <p:txBody>
          <a:bodyPr/>
          <a:lstStyle/>
          <a:p>
            <a:r>
              <a:rPr lang="en-US" sz="1200" dirty="0"/>
              <a:t>2/8/24</a:t>
            </a:r>
          </a:p>
        </p:txBody>
      </p:sp>
      <p:sp>
        <p:nvSpPr>
          <p:cNvPr id="5" name="Slide Number Placeholder 4">
            <a:extLst>
              <a:ext uri="{FF2B5EF4-FFF2-40B4-BE49-F238E27FC236}">
                <a16:creationId xmlns:a16="http://schemas.microsoft.com/office/drawing/2014/main" id="{D2FAACE1-E2F4-6D51-348B-C892B5C6C2C1}"/>
              </a:ext>
            </a:extLst>
          </p:cNvPr>
          <p:cNvSpPr>
            <a:spLocks noGrp="1"/>
          </p:cNvSpPr>
          <p:nvPr>
            <p:ph type="sldNum" sz="quarter" idx="12"/>
          </p:nvPr>
        </p:nvSpPr>
        <p:spPr/>
        <p:txBody>
          <a:bodyPr/>
          <a:lstStyle/>
          <a:p>
            <a:fld id="{B39FA255-9F49-4814-A3F4-92094FD59458}" type="slidenum">
              <a:rPr lang="en-US" sz="1200" smtClean="0"/>
              <a:t>20</a:t>
            </a:fld>
            <a:endParaRPr lang="en-US" sz="1200" dirty="0"/>
          </a:p>
        </p:txBody>
      </p:sp>
    </p:spTree>
    <p:extLst>
      <p:ext uri="{BB962C8B-B14F-4D97-AF65-F5344CB8AC3E}">
        <p14:creationId xmlns:p14="http://schemas.microsoft.com/office/powerpoint/2010/main" val="4276301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CE17D-F84A-611E-5BAC-39FA9FF593AF}"/>
              </a:ext>
            </a:extLst>
          </p:cNvPr>
          <p:cNvSpPr>
            <a:spLocks noGrp="1"/>
          </p:cNvSpPr>
          <p:nvPr>
            <p:ph type="title"/>
          </p:nvPr>
        </p:nvSpPr>
        <p:spPr/>
        <p:txBody>
          <a:bodyPr>
            <a:normAutofit/>
          </a:bodyPr>
          <a:lstStyle/>
          <a:p>
            <a:r>
              <a:rPr lang="en-US" dirty="0"/>
              <a:t>Group Agreements</a:t>
            </a:r>
          </a:p>
        </p:txBody>
      </p:sp>
      <p:graphicFrame>
        <p:nvGraphicFramePr>
          <p:cNvPr id="8" name="Content Placeholder 2">
            <a:extLst>
              <a:ext uri="{FF2B5EF4-FFF2-40B4-BE49-F238E27FC236}">
                <a16:creationId xmlns:a16="http://schemas.microsoft.com/office/drawing/2014/main" id="{AE8311BF-38F2-6A7A-7DFF-189BFFEDD440}"/>
              </a:ext>
            </a:extLst>
          </p:cNvPr>
          <p:cNvGraphicFramePr>
            <a:graphicFrameLocks noGrp="1"/>
          </p:cNvGraphicFramePr>
          <p:nvPr>
            <p:ph idx="1"/>
            <p:extLst>
              <p:ext uri="{D42A27DB-BD31-4B8C-83A1-F6EECF244321}">
                <p14:modId xmlns:p14="http://schemas.microsoft.com/office/powerpoint/2010/main" val="1955014948"/>
              </p:ext>
            </p:extLst>
          </p:nvPr>
        </p:nvGraphicFramePr>
        <p:xfrm>
          <a:off x="1295402" y="2106765"/>
          <a:ext cx="9601196" cy="331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57B87C81-4B05-6CAC-4172-3582FE8FA112}"/>
              </a:ext>
            </a:extLst>
          </p:cNvPr>
          <p:cNvSpPr>
            <a:spLocks noGrp="1"/>
          </p:cNvSpPr>
          <p:nvPr>
            <p:ph type="sldNum" sz="quarter" idx="12"/>
          </p:nvPr>
        </p:nvSpPr>
        <p:spPr/>
        <p:txBody>
          <a:bodyPr/>
          <a:lstStyle/>
          <a:p>
            <a:fld id="{B39FA255-9F49-4814-A3F4-92094FD59458}" type="slidenum">
              <a:rPr lang="en-US" sz="1200" smtClean="0"/>
              <a:t>3</a:t>
            </a:fld>
            <a:endParaRPr lang="en-US" sz="1200" dirty="0"/>
          </a:p>
        </p:txBody>
      </p:sp>
      <p:sp>
        <p:nvSpPr>
          <p:cNvPr id="4" name="Date Placeholder 3">
            <a:extLst>
              <a:ext uri="{FF2B5EF4-FFF2-40B4-BE49-F238E27FC236}">
                <a16:creationId xmlns:a16="http://schemas.microsoft.com/office/drawing/2014/main" id="{01EB0078-CD12-09C2-1897-3B300995A7B9}"/>
              </a:ext>
            </a:extLst>
          </p:cNvPr>
          <p:cNvSpPr>
            <a:spLocks noGrp="1"/>
          </p:cNvSpPr>
          <p:nvPr>
            <p:ph type="dt" sz="half" idx="10"/>
          </p:nvPr>
        </p:nvSpPr>
        <p:spPr/>
        <p:txBody>
          <a:bodyPr/>
          <a:lstStyle/>
          <a:p>
            <a:r>
              <a:rPr lang="en-US" sz="1200"/>
              <a:t>2/8/24</a:t>
            </a:r>
            <a:endParaRPr lang="en-US" sz="1200" dirty="0"/>
          </a:p>
        </p:txBody>
      </p:sp>
    </p:spTree>
    <p:extLst>
      <p:ext uri="{BB962C8B-B14F-4D97-AF65-F5344CB8AC3E}">
        <p14:creationId xmlns:p14="http://schemas.microsoft.com/office/powerpoint/2010/main" val="3293599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E124D-45A4-4191-8E30-7DF9E563B2A9}"/>
              </a:ext>
            </a:extLst>
          </p:cNvPr>
          <p:cNvSpPr>
            <a:spLocks noGrp="1"/>
          </p:cNvSpPr>
          <p:nvPr>
            <p:ph type="title"/>
          </p:nvPr>
        </p:nvSpPr>
        <p:spPr/>
        <p:txBody>
          <a:bodyPr/>
          <a:lstStyle/>
          <a:p>
            <a:r>
              <a:rPr lang="en-US" dirty="0"/>
              <a:t>Agenda</a:t>
            </a:r>
            <a:endParaRPr lang="en-US" dirty="0">
              <a:highlight>
                <a:srgbClr val="FFFF00"/>
              </a:highlight>
            </a:endParaRPr>
          </a:p>
        </p:txBody>
      </p:sp>
      <p:sp>
        <p:nvSpPr>
          <p:cNvPr id="3" name="Content Placeholder 2">
            <a:extLst>
              <a:ext uri="{FF2B5EF4-FFF2-40B4-BE49-F238E27FC236}">
                <a16:creationId xmlns:a16="http://schemas.microsoft.com/office/drawing/2014/main" id="{B97DBE76-1C34-4CAC-A067-691218472A42}"/>
              </a:ext>
            </a:extLst>
          </p:cNvPr>
          <p:cNvSpPr>
            <a:spLocks noGrp="1"/>
          </p:cNvSpPr>
          <p:nvPr>
            <p:ph idx="1"/>
          </p:nvPr>
        </p:nvSpPr>
        <p:spPr/>
        <p:txBody>
          <a:bodyPr>
            <a:noAutofit/>
          </a:bodyPr>
          <a:lstStyle/>
          <a:p>
            <a:pPr marL="0" indent="0">
              <a:buNone/>
            </a:pPr>
            <a:endParaRPr lang="en-US" sz="2800" dirty="0"/>
          </a:p>
          <a:p>
            <a:pPr>
              <a:buFont typeface="Wingdings" panose="05000000000000000000" pitchFamily="2" charset="2"/>
              <a:buChar char="v"/>
            </a:pPr>
            <a:endParaRPr lang="en-US" sz="3200" dirty="0"/>
          </a:p>
        </p:txBody>
      </p:sp>
      <p:sp>
        <p:nvSpPr>
          <p:cNvPr id="4" name="Content Placeholder 2">
            <a:extLst>
              <a:ext uri="{FF2B5EF4-FFF2-40B4-BE49-F238E27FC236}">
                <a16:creationId xmlns:a16="http://schemas.microsoft.com/office/drawing/2014/main" id="{122BCF54-BD0B-857C-C3CB-833DF61A6468}"/>
              </a:ext>
            </a:extLst>
          </p:cNvPr>
          <p:cNvSpPr txBox="1">
            <a:spLocks/>
          </p:cNvSpPr>
          <p:nvPr/>
        </p:nvSpPr>
        <p:spPr>
          <a:xfrm>
            <a:off x="1249680" y="1998134"/>
            <a:ext cx="10058400" cy="402336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4350" indent="-514350">
              <a:buFont typeface="+mj-lt"/>
              <a:buAutoNum type="arabicPeriod"/>
            </a:pPr>
            <a:r>
              <a:rPr lang="en-US" sz="2400" dirty="0"/>
              <a:t>Brief Background on the NorCal Continuum of Care</a:t>
            </a:r>
          </a:p>
          <a:p>
            <a:pPr marL="514350" indent="-514350">
              <a:buFont typeface="+mj-lt"/>
              <a:buAutoNum type="arabicPeriod"/>
            </a:pPr>
            <a:r>
              <a:rPr lang="en-US" sz="2400" dirty="0"/>
              <a:t>Brief Background on HHAP-5 Funding</a:t>
            </a:r>
          </a:p>
          <a:p>
            <a:pPr marL="514350" indent="-514350">
              <a:buFont typeface="+mj-lt"/>
              <a:buAutoNum type="arabicPeriod"/>
            </a:pPr>
            <a:r>
              <a:rPr lang="en-US" sz="2400" dirty="0"/>
              <a:t>Summary of Input from Public Meeting #1</a:t>
            </a:r>
          </a:p>
          <a:p>
            <a:pPr marL="514350" indent="-514350">
              <a:buFont typeface="+mj-lt"/>
              <a:buAutoNum type="arabicPeriod"/>
            </a:pPr>
            <a:r>
              <a:rPr lang="en-US" sz="2400" dirty="0"/>
              <a:t>Tonight’s Focus: Pathways to Equity</a:t>
            </a:r>
          </a:p>
          <a:p>
            <a:pPr lvl="3">
              <a:buFont typeface="Wingdings" pitchFamily="2" charset="2"/>
              <a:buChar char="§"/>
            </a:pPr>
            <a:r>
              <a:rPr lang="en-US" sz="2000" dirty="0"/>
              <a:t>Findings and Actions from HHAP-3 and HHAP-4</a:t>
            </a:r>
          </a:p>
          <a:p>
            <a:pPr lvl="3">
              <a:buFont typeface="Wingdings" pitchFamily="2" charset="2"/>
              <a:buChar char="§"/>
            </a:pPr>
            <a:r>
              <a:rPr lang="en-US" sz="2000" dirty="0"/>
              <a:t>Breakout Groups: Brainstorming on Reducing Disparities</a:t>
            </a:r>
          </a:p>
          <a:p>
            <a:pPr marL="514350" indent="-514350">
              <a:buFont typeface="+mj-lt"/>
              <a:buAutoNum type="arabicPeriod"/>
            </a:pPr>
            <a:r>
              <a:rPr lang="en-US" sz="2400" dirty="0"/>
              <a:t>Questions and Comments  </a:t>
            </a:r>
          </a:p>
          <a:p>
            <a:pPr marL="514350" indent="-514350">
              <a:buFont typeface="+mj-lt"/>
              <a:buAutoNum type="arabicPeriod"/>
            </a:pPr>
            <a:r>
              <a:rPr lang="en-US" sz="2400" dirty="0"/>
              <a:t>Final Public Meeting and Next Steps</a:t>
            </a:r>
          </a:p>
          <a:p>
            <a:pPr marL="0" indent="0">
              <a:buNone/>
            </a:pPr>
            <a:endParaRPr lang="en-US" sz="2600" dirty="0"/>
          </a:p>
          <a:p>
            <a:pPr>
              <a:buFont typeface="Wingdings" panose="05000000000000000000" pitchFamily="2" charset="2"/>
              <a:buChar char="v"/>
            </a:pPr>
            <a:endParaRPr lang="en-US" sz="2600" dirty="0"/>
          </a:p>
          <a:p>
            <a:pPr marL="0" indent="0">
              <a:buFont typeface="Calibri" panose="020F0502020204030204" pitchFamily="34" charset="0"/>
              <a:buNone/>
            </a:pPr>
            <a:endParaRPr lang="en-US" sz="2800" dirty="0"/>
          </a:p>
          <a:p>
            <a:pPr>
              <a:buFont typeface="Wingdings" panose="05000000000000000000" pitchFamily="2" charset="2"/>
              <a:buChar char="v"/>
            </a:pPr>
            <a:endParaRPr lang="en-US" sz="3200" dirty="0"/>
          </a:p>
        </p:txBody>
      </p:sp>
      <p:pic>
        <p:nvPicPr>
          <p:cNvPr id="5" name="Picture 4" descr="A black background with a black square&#10;&#10;Description automatically generated">
            <a:extLst>
              <a:ext uri="{FF2B5EF4-FFF2-40B4-BE49-F238E27FC236}">
                <a16:creationId xmlns:a16="http://schemas.microsoft.com/office/drawing/2014/main" id="{474FD450-E83F-E4C6-4E9C-9A9FDC563E9D}"/>
              </a:ext>
            </a:extLst>
          </p:cNvPr>
          <p:cNvPicPr>
            <a:picLocks noChangeAspect="1"/>
          </p:cNvPicPr>
          <p:nvPr/>
        </p:nvPicPr>
        <p:blipFill>
          <a:blip r:embed="rId3" cstate="print">
            <a:alphaModFix/>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8584149" y="2249914"/>
            <a:ext cx="2358171" cy="2358171"/>
          </a:xfrm>
          <a:prstGeom prst="rect">
            <a:avLst/>
          </a:prstGeom>
        </p:spPr>
      </p:pic>
      <p:sp>
        <p:nvSpPr>
          <p:cNvPr id="6" name="Slide Number Placeholder 5">
            <a:extLst>
              <a:ext uri="{FF2B5EF4-FFF2-40B4-BE49-F238E27FC236}">
                <a16:creationId xmlns:a16="http://schemas.microsoft.com/office/drawing/2014/main" id="{3A8D5F3A-1B71-DA6B-E728-7C97D52ECF18}"/>
              </a:ext>
            </a:extLst>
          </p:cNvPr>
          <p:cNvSpPr>
            <a:spLocks noGrp="1"/>
          </p:cNvSpPr>
          <p:nvPr>
            <p:ph type="sldNum" sz="quarter" idx="12"/>
          </p:nvPr>
        </p:nvSpPr>
        <p:spPr/>
        <p:txBody>
          <a:bodyPr/>
          <a:lstStyle/>
          <a:p>
            <a:fld id="{B39FA255-9F49-4814-A3F4-92094FD59458}" type="slidenum">
              <a:rPr lang="en-US" sz="1200" smtClean="0"/>
              <a:t>4</a:t>
            </a:fld>
            <a:endParaRPr lang="en-US" dirty="0"/>
          </a:p>
        </p:txBody>
      </p:sp>
      <p:sp>
        <p:nvSpPr>
          <p:cNvPr id="7" name="Date Placeholder 6">
            <a:extLst>
              <a:ext uri="{FF2B5EF4-FFF2-40B4-BE49-F238E27FC236}">
                <a16:creationId xmlns:a16="http://schemas.microsoft.com/office/drawing/2014/main" id="{483E16D1-93AF-F3C1-4D59-7CD3778A4656}"/>
              </a:ext>
            </a:extLst>
          </p:cNvPr>
          <p:cNvSpPr>
            <a:spLocks noGrp="1"/>
          </p:cNvSpPr>
          <p:nvPr>
            <p:ph type="dt" sz="half" idx="10"/>
          </p:nvPr>
        </p:nvSpPr>
        <p:spPr/>
        <p:txBody>
          <a:bodyPr/>
          <a:lstStyle/>
          <a:p>
            <a:r>
              <a:rPr lang="en-US" sz="1200" dirty="0"/>
              <a:t>2/8/24</a:t>
            </a:r>
            <a:endParaRPr lang="en-US" dirty="0"/>
          </a:p>
        </p:txBody>
      </p:sp>
    </p:spTree>
    <p:extLst>
      <p:ext uri="{BB962C8B-B14F-4D97-AF65-F5344CB8AC3E}">
        <p14:creationId xmlns:p14="http://schemas.microsoft.com/office/powerpoint/2010/main" val="3909134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80045BC-58DB-469C-8997-6C0C16B17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53AA20F6-C71C-70DA-C08B-94175ED03EBA}"/>
              </a:ext>
            </a:extLst>
          </p:cNvPr>
          <p:cNvPicPr>
            <a:picLocks noChangeAspect="1"/>
          </p:cNvPicPr>
          <p:nvPr/>
        </p:nvPicPr>
        <p:blipFill rotWithShape="1">
          <a:blip r:embed="rId2"/>
          <a:srcRect r="1" b="40587"/>
          <a:stretch/>
        </p:blipFill>
        <p:spPr>
          <a:xfrm>
            <a:off x="633999" y="640081"/>
            <a:ext cx="6909801" cy="5314406"/>
          </a:xfrm>
          <a:prstGeom prst="rect">
            <a:avLst/>
          </a:prstGeom>
        </p:spPr>
      </p:pic>
      <p:cxnSp>
        <p:nvCxnSpPr>
          <p:cNvPr id="30" name="Straight Connector 29">
            <a:extLst>
              <a:ext uri="{FF2B5EF4-FFF2-40B4-BE49-F238E27FC236}">
                <a16:creationId xmlns:a16="http://schemas.microsoft.com/office/drawing/2014/main" id="{83EF6BB5-A95D-4C59-808C-3B64F444F2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5" name="Content Placeholder 24">
            <a:extLst>
              <a:ext uri="{FF2B5EF4-FFF2-40B4-BE49-F238E27FC236}">
                <a16:creationId xmlns:a16="http://schemas.microsoft.com/office/drawing/2014/main" id="{F80801C8-84EA-950F-7CED-8E08BD3E0455}"/>
              </a:ext>
            </a:extLst>
          </p:cNvPr>
          <p:cNvSpPr>
            <a:spLocks noGrp="1"/>
          </p:cNvSpPr>
          <p:nvPr>
            <p:ph idx="1"/>
          </p:nvPr>
        </p:nvSpPr>
        <p:spPr>
          <a:xfrm>
            <a:off x="7859485" y="2198914"/>
            <a:ext cx="3690257" cy="3670180"/>
          </a:xfrm>
        </p:spPr>
        <p:txBody>
          <a:bodyPr>
            <a:normAutofit/>
          </a:bodyPr>
          <a:lstStyle/>
          <a:p>
            <a:r>
              <a:rPr lang="en-US" sz="4800" dirty="0">
                <a:latin typeface="+mj-lt"/>
              </a:rPr>
              <a:t>NorCal Continuum of Care Service Area</a:t>
            </a:r>
          </a:p>
        </p:txBody>
      </p:sp>
      <p:sp>
        <p:nvSpPr>
          <p:cNvPr id="32" name="Rectangle 31">
            <a:extLst>
              <a:ext uri="{FF2B5EF4-FFF2-40B4-BE49-F238E27FC236}">
                <a16:creationId xmlns:a16="http://schemas.microsoft.com/office/drawing/2014/main" id="{150BDA68-EBDD-443C-9B6B-03CA14AFF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 name="Rectangle 33">
            <a:extLst>
              <a:ext uri="{FF2B5EF4-FFF2-40B4-BE49-F238E27FC236}">
                <a16:creationId xmlns:a16="http://schemas.microsoft.com/office/drawing/2014/main" id="{00C07DB3-666C-4A9D-81CE-83B435F95B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Slide Number Placeholder 1">
            <a:extLst>
              <a:ext uri="{FF2B5EF4-FFF2-40B4-BE49-F238E27FC236}">
                <a16:creationId xmlns:a16="http://schemas.microsoft.com/office/drawing/2014/main" id="{106A58E3-EE6E-1843-2C6E-40434679033A}"/>
              </a:ext>
            </a:extLst>
          </p:cNvPr>
          <p:cNvSpPr>
            <a:spLocks noGrp="1"/>
          </p:cNvSpPr>
          <p:nvPr>
            <p:ph type="sldNum" sz="quarter" idx="12"/>
          </p:nvPr>
        </p:nvSpPr>
        <p:spPr/>
        <p:txBody>
          <a:bodyPr/>
          <a:lstStyle/>
          <a:p>
            <a:fld id="{B39FA255-9F49-4814-A3F4-92094FD59458}" type="slidenum">
              <a:rPr lang="en-US" sz="1200" smtClean="0"/>
              <a:t>5</a:t>
            </a:fld>
            <a:endParaRPr lang="en-US" sz="1200" dirty="0"/>
          </a:p>
        </p:txBody>
      </p:sp>
      <p:sp>
        <p:nvSpPr>
          <p:cNvPr id="3" name="Date Placeholder 2">
            <a:extLst>
              <a:ext uri="{FF2B5EF4-FFF2-40B4-BE49-F238E27FC236}">
                <a16:creationId xmlns:a16="http://schemas.microsoft.com/office/drawing/2014/main" id="{48E794BB-5E23-3437-B819-7ACF7D8DC087}"/>
              </a:ext>
            </a:extLst>
          </p:cNvPr>
          <p:cNvSpPr>
            <a:spLocks noGrp="1"/>
          </p:cNvSpPr>
          <p:nvPr>
            <p:ph type="dt" sz="half" idx="10"/>
          </p:nvPr>
        </p:nvSpPr>
        <p:spPr/>
        <p:txBody>
          <a:bodyPr/>
          <a:lstStyle/>
          <a:p>
            <a:r>
              <a:rPr lang="en-US" sz="1200"/>
              <a:t>2/8/24</a:t>
            </a:r>
            <a:endParaRPr lang="en-US" dirty="0"/>
          </a:p>
        </p:txBody>
      </p:sp>
    </p:spTree>
    <p:extLst>
      <p:ext uri="{BB962C8B-B14F-4D97-AF65-F5344CB8AC3E}">
        <p14:creationId xmlns:p14="http://schemas.microsoft.com/office/powerpoint/2010/main" val="2257038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E906E-9D80-85C1-291C-61D0D1B1DE8F}"/>
              </a:ext>
            </a:extLst>
          </p:cNvPr>
          <p:cNvSpPr>
            <a:spLocks noGrp="1"/>
          </p:cNvSpPr>
          <p:nvPr>
            <p:ph type="title"/>
          </p:nvPr>
        </p:nvSpPr>
        <p:spPr/>
        <p:txBody>
          <a:bodyPr/>
          <a:lstStyle/>
          <a:p>
            <a:r>
              <a:rPr lang="en-US" dirty="0"/>
              <a:t>Background on NorCal </a:t>
            </a:r>
            <a:br>
              <a:rPr lang="en-US" dirty="0"/>
            </a:br>
            <a:r>
              <a:rPr lang="en-US" dirty="0"/>
              <a:t>Continuum of Care (CoC)</a:t>
            </a:r>
          </a:p>
        </p:txBody>
      </p:sp>
      <p:sp>
        <p:nvSpPr>
          <p:cNvPr id="3" name="Content Placeholder 2">
            <a:extLst>
              <a:ext uri="{FF2B5EF4-FFF2-40B4-BE49-F238E27FC236}">
                <a16:creationId xmlns:a16="http://schemas.microsoft.com/office/drawing/2014/main" id="{801F7D8D-B7E8-AF52-2F20-86B78A5C8982}"/>
              </a:ext>
            </a:extLst>
          </p:cNvPr>
          <p:cNvSpPr>
            <a:spLocks noGrp="1"/>
          </p:cNvSpPr>
          <p:nvPr>
            <p:ph idx="1"/>
          </p:nvPr>
        </p:nvSpPr>
        <p:spPr/>
        <p:txBody>
          <a:bodyPr>
            <a:normAutofit/>
          </a:bodyPr>
          <a:lstStyle/>
          <a:p>
            <a:pPr>
              <a:buFont typeface="Wingdings" panose="05000000000000000000" pitchFamily="2" charset="2"/>
              <a:buChar char="v"/>
            </a:pPr>
            <a:r>
              <a:rPr lang="en-US" sz="2400" dirty="0"/>
              <a:t>Lead Agency: City of Redding</a:t>
            </a:r>
          </a:p>
          <a:p>
            <a:pPr lvl="1">
              <a:buFont typeface="Wingdings" pitchFamily="2" charset="2"/>
              <a:buChar char="§"/>
            </a:pPr>
            <a:r>
              <a:rPr lang="en-US" sz="2000" dirty="0"/>
              <a:t>Enters into funding agreements with HUD, HCD and Cal ICH</a:t>
            </a:r>
          </a:p>
          <a:p>
            <a:pPr>
              <a:buFont typeface="Wingdings" panose="05000000000000000000" pitchFamily="2" charset="2"/>
              <a:buChar char="v"/>
            </a:pPr>
            <a:r>
              <a:rPr lang="en-US" sz="2400" dirty="0"/>
              <a:t>HMIS Lead Agency: United Way of Northern California</a:t>
            </a:r>
          </a:p>
          <a:p>
            <a:pPr lvl="1">
              <a:buFont typeface="Wingdings" pitchFamily="2" charset="2"/>
              <a:buChar char="§"/>
            </a:pPr>
            <a:r>
              <a:rPr lang="en-US" sz="2000" dirty="0"/>
              <a:t>Management of the Homeless Management Information System (data-tracking system) and Coordinated Entry System</a:t>
            </a:r>
          </a:p>
          <a:p>
            <a:pPr>
              <a:buFont typeface="Wingdings" panose="05000000000000000000" pitchFamily="2" charset="2"/>
              <a:buChar char="v"/>
            </a:pPr>
            <a:r>
              <a:rPr lang="en-US" sz="2400" dirty="0"/>
              <a:t>CoCs both receive and distribute funding from a variety of sources, including HUD CoC Funding, State Emergency Solutions Grant and Homeless Housing Assistance and Prevention funding, and other special funding made available from time to time to CoCs and their county members. </a:t>
            </a:r>
          </a:p>
        </p:txBody>
      </p:sp>
      <p:sp>
        <p:nvSpPr>
          <p:cNvPr id="4" name="Slide Number Placeholder 3">
            <a:extLst>
              <a:ext uri="{FF2B5EF4-FFF2-40B4-BE49-F238E27FC236}">
                <a16:creationId xmlns:a16="http://schemas.microsoft.com/office/drawing/2014/main" id="{FF012FAA-5BF2-E622-E072-255981F50253}"/>
              </a:ext>
            </a:extLst>
          </p:cNvPr>
          <p:cNvSpPr>
            <a:spLocks noGrp="1"/>
          </p:cNvSpPr>
          <p:nvPr>
            <p:ph type="sldNum" sz="quarter" idx="12"/>
          </p:nvPr>
        </p:nvSpPr>
        <p:spPr/>
        <p:txBody>
          <a:bodyPr/>
          <a:lstStyle/>
          <a:p>
            <a:fld id="{B39FA255-9F49-4814-A3F4-92094FD59458}" type="slidenum">
              <a:rPr lang="en-US" sz="1200" smtClean="0"/>
              <a:t>6</a:t>
            </a:fld>
            <a:endParaRPr lang="en-US" sz="1200" dirty="0"/>
          </a:p>
        </p:txBody>
      </p:sp>
      <p:sp>
        <p:nvSpPr>
          <p:cNvPr id="5" name="Date Placeholder 4">
            <a:extLst>
              <a:ext uri="{FF2B5EF4-FFF2-40B4-BE49-F238E27FC236}">
                <a16:creationId xmlns:a16="http://schemas.microsoft.com/office/drawing/2014/main" id="{A78E438D-C22A-F6EE-A390-A88B5C197F89}"/>
              </a:ext>
            </a:extLst>
          </p:cNvPr>
          <p:cNvSpPr>
            <a:spLocks noGrp="1"/>
          </p:cNvSpPr>
          <p:nvPr>
            <p:ph type="dt" sz="half" idx="10"/>
          </p:nvPr>
        </p:nvSpPr>
        <p:spPr/>
        <p:txBody>
          <a:bodyPr/>
          <a:lstStyle/>
          <a:p>
            <a:r>
              <a:rPr lang="en-US" sz="1200"/>
              <a:t>2/8/24</a:t>
            </a:r>
            <a:endParaRPr lang="en-US" sz="1200" dirty="0"/>
          </a:p>
        </p:txBody>
      </p:sp>
    </p:spTree>
    <p:extLst>
      <p:ext uri="{BB962C8B-B14F-4D97-AF65-F5344CB8AC3E}">
        <p14:creationId xmlns:p14="http://schemas.microsoft.com/office/powerpoint/2010/main" val="1748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E124D-45A4-4191-8E30-7DF9E563B2A9}"/>
              </a:ext>
            </a:extLst>
          </p:cNvPr>
          <p:cNvSpPr>
            <a:spLocks noGrp="1"/>
          </p:cNvSpPr>
          <p:nvPr>
            <p:ph type="title"/>
          </p:nvPr>
        </p:nvSpPr>
        <p:spPr/>
        <p:txBody>
          <a:bodyPr/>
          <a:lstStyle/>
          <a:p>
            <a:r>
              <a:rPr lang="en-US" dirty="0"/>
              <a:t>Background on HHAP-5 </a:t>
            </a:r>
          </a:p>
        </p:txBody>
      </p:sp>
      <p:sp>
        <p:nvSpPr>
          <p:cNvPr id="3" name="Content Placeholder 2">
            <a:extLst>
              <a:ext uri="{FF2B5EF4-FFF2-40B4-BE49-F238E27FC236}">
                <a16:creationId xmlns:a16="http://schemas.microsoft.com/office/drawing/2014/main" id="{B97DBE76-1C34-4CAC-A067-691218472A42}"/>
              </a:ext>
            </a:extLst>
          </p:cNvPr>
          <p:cNvSpPr>
            <a:spLocks noGrp="1"/>
          </p:cNvSpPr>
          <p:nvPr>
            <p:ph idx="1"/>
          </p:nvPr>
        </p:nvSpPr>
        <p:spPr>
          <a:xfrm>
            <a:off x="1066800" y="1845734"/>
            <a:ext cx="10058400" cy="4023360"/>
          </a:xfrm>
        </p:spPr>
        <p:txBody>
          <a:bodyPr>
            <a:noAutofit/>
          </a:bodyPr>
          <a:lstStyle/>
          <a:p>
            <a:pPr>
              <a:buFont typeface="Wingdings" panose="05000000000000000000" pitchFamily="2" charset="2"/>
              <a:buChar char="v"/>
            </a:pPr>
            <a:r>
              <a:rPr lang="en-US" sz="2400" dirty="0"/>
              <a:t>The Homeless Housing Assistance and Prevention (HHAP) Prevention Program was created by the California State Legislature in 2019.  Funding has been released in rounds via Notices of Funding Availability (NOFAs) to eligible applicants. </a:t>
            </a:r>
          </a:p>
          <a:p>
            <a:pPr>
              <a:buFont typeface="Wingdings" panose="05000000000000000000" pitchFamily="2" charset="2"/>
              <a:buChar char="v"/>
            </a:pPr>
            <a:r>
              <a:rPr lang="en-US" sz="2400" dirty="0"/>
              <a:t>Eligible applicants for HHAP are the 44 Continuums of Care, 58 counties, and 14 largest cities with populations over 300,000. </a:t>
            </a:r>
          </a:p>
          <a:p>
            <a:pPr>
              <a:buFont typeface="Wingdings" panose="05000000000000000000" pitchFamily="2" charset="2"/>
              <a:buChar char="v"/>
            </a:pPr>
            <a:r>
              <a:rPr lang="en-US" sz="2400" dirty="0"/>
              <a:t>This grant program provides local jurisdictions with flexible funding to continue efforts to improve regional and systems coordination to prevent and end homelessness in their communities. </a:t>
            </a:r>
          </a:p>
          <a:p>
            <a:pPr marL="0" indent="0">
              <a:buNone/>
            </a:pPr>
            <a:r>
              <a:rPr lang="en-US" sz="2600" dirty="0"/>
              <a:t> </a:t>
            </a:r>
          </a:p>
          <a:p>
            <a:pPr>
              <a:buFont typeface="Wingdings" panose="05000000000000000000" pitchFamily="2" charset="2"/>
              <a:buChar char="v"/>
            </a:pPr>
            <a:endParaRPr lang="en-US" sz="3200" dirty="0"/>
          </a:p>
        </p:txBody>
      </p:sp>
      <p:sp>
        <p:nvSpPr>
          <p:cNvPr id="4" name="Slide Number Placeholder 3">
            <a:extLst>
              <a:ext uri="{FF2B5EF4-FFF2-40B4-BE49-F238E27FC236}">
                <a16:creationId xmlns:a16="http://schemas.microsoft.com/office/drawing/2014/main" id="{5EC94E3D-F561-71C6-E9FF-0383B59FC1EA}"/>
              </a:ext>
            </a:extLst>
          </p:cNvPr>
          <p:cNvSpPr>
            <a:spLocks noGrp="1"/>
          </p:cNvSpPr>
          <p:nvPr>
            <p:ph type="sldNum" sz="quarter" idx="12"/>
          </p:nvPr>
        </p:nvSpPr>
        <p:spPr/>
        <p:txBody>
          <a:bodyPr/>
          <a:lstStyle/>
          <a:p>
            <a:fld id="{B39FA255-9F49-4814-A3F4-92094FD59458}" type="slidenum">
              <a:rPr lang="en-US" sz="1200" smtClean="0"/>
              <a:t>7</a:t>
            </a:fld>
            <a:endParaRPr lang="en-US" sz="1200" dirty="0"/>
          </a:p>
        </p:txBody>
      </p:sp>
      <p:sp>
        <p:nvSpPr>
          <p:cNvPr id="5" name="Date Placeholder 4">
            <a:extLst>
              <a:ext uri="{FF2B5EF4-FFF2-40B4-BE49-F238E27FC236}">
                <a16:creationId xmlns:a16="http://schemas.microsoft.com/office/drawing/2014/main" id="{28E15F48-4E1F-62DE-0D5A-B18C3C4CE560}"/>
              </a:ext>
            </a:extLst>
          </p:cNvPr>
          <p:cNvSpPr>
            <a:spLocks noGrp="1"/>
          </p:cNvSpPr>
          <p:nvPr>
            <p:ph type="dt" sz="half" idx="10"/>
          </p:nvPr>
        </p:nvSpPr>
        <p:spPr/>
        <p:txBody>
          <a:bodyPr/>
          <a:lstStyle/>
          <a:p>
            <a:r>
              <a:rPr lang="en-US" sz="1200"/>
              <a:t>2/8/24</a:t>
            </a:r>
            <a:endParaRPr lang="en-US" sz="1200" dirty="0"/>
          </a:p>
        </p:txBody>
      </p:sp>
    </p:spTree>
    <p:extLst>
      <p:ext uri="{BB962C8B-B14F-4D97-AF65-F5344CB8AC3E}">
        <p14:creationId xmlns:p14="http://schemas.microsoft.com/office/powerpoint/2010/main" val="3618079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E124D-45A4-4191-8E30-7DF9E563B2A9}"/>
              </a:ext>
            </a:extLst>
          </p:cNvPr>
          <p:cNvSpPr>
            <a:spLocks noGrp="1"/>
          </p:cNvSpPr>
          <p:nvPr>
            <p:ph type="title"/>
          </p:nvPr>
        </p:nvSpPr>
        <p:spPr/>
        <p:txBody>
          <a:bodyPr/>
          <a:lstStyle/>
          <a:p>
            <a:r>
              <a:rPr lang="en-US" dirty="0"/>
              <a:t>Background on HHAP-5 </a:t>
            </a:r>
          </a:p>
        </p:txBody>
      </p:sp>
      <p:sp>
        <p:nvSpPr>
          <p:cNvPr id="3" name="Content Placeholder 2">
            <a:extLst>
              <a:ext uri="{FF2B5EF4-FFF2-40B4-BE49-F238E27FC236}">
                <a16:creationId xmlns:a16="http://schemas.microsoft.com/office/drawing/2014/main" id="{B97DBE76-1C34-4CAC-A067-691218472A42}"/>
              </a:ext>
            </a:extLst>
          </p:cNvPr>
          <p:cNvSpPr>
            <a:spLocks noGrp="1"/>
          </p:cNvSpPr>
          <p:nvPr>
            <p:ph idx="1"/>
          </p:nvPr>
        </p:nvSpPr>
        <p:spPr/>
        <p:txBody>
          <a:bodyPr>
            <a:noAutofit/>
          </a:bodyPr>
          <a:lstStyle/>
          <a:p>
            <a:pPr>
              <a:buFont typeface="Wingdings" panose="05000000000000000000" pitchFamily="2" charset="2"/>
              <a:buChar char="v"/>
            </a:pPr>
            <a:r>
              <a:rPr lang="en-US" sz="2400" dirty="0"/>
              <a:t>The Homeless Housing Assistance and Prevention (HHAP) Round 5 Notice of Funding Availability (NOFA) was published Sept 29, 2023.</a:t>
            </a:r>
          </a:p>
          <a:p>
            <a:pPr>
              <a:buFont typeface="Wingdings" panose="05000000000000000000" pitchFamily="2" charset="2"/>
              <a:buChar char="v"/>
            </a:pPr>
            <a:r>
              <a:rPr lang="en-US" sz="2400" dirty="0"/>
              <a:t>HHAP-5 requires three public meetings, a Regionally Coordinated Homelessness Action Plan (Plan), a Memorandum of Understanding (MOU) signed by each participating County, and a Funding Plan or Plans (if counties apply to receive and manage their allocations directly from the State). </a:t>
            </a:r>
          </a:p>
          <a:p>
            <a:pPr>
              <a:buFont typeface="Wingdings" panose="05000000000000000000" pitchFamily="2" charset="2"/>
              <a:buChar char="v"/>
            </a:pPr>
            <a:r>
              <a:rPr lang="en-US" sz="2400" dirty="0"/>
              <a:t>HHAP-5 allocations consist of an allocation for the entire CoC (which the CoC divides up based on each county’s share of individuals counted in the most recent PIT) and a separate allocation for each county.  </a:t>
            </a:r>
          </a:p>
          <a:p>
            <a:pPr>
              <a:buFont typeface="Wingdings" panose="05000000000000000000" pitchFamily="2" charset="2"/>
              <a:buChar char="v"/>
            </a:pPr>
            <a:endParaRPr lang="en-US" sz="3200" dirty="0"/>
          </a:p>
        </p:txBody>
      </p:sp>
      <p:sp>
        <p:nvSpPr>
          <p:cNvPr id="4" name="Slide Number Placeholder 3">
            <a:extLst>
              <a:ext uri="{FF2B5EF4-FFF2-40B4-BE49-F238E27FC236}">
                <a16:creationId xmlns:a16="http://schemas.microsoft.com/office/drawing/2014/main" id="{94A7E101-5C97-9C26-5205-1648BBB4015D}"/>
              </a:ext>
            </a:extLst>
          </p:cNvPr>
          <p:cNvSpPr>
            <a:spLocks noGrp="1"/>
          </p:cNvSpPr>
          <p:nvPr>
            <p:ph type="sldNum" sz="quarter" idx="12"/>
          </p:nvPr>
        </p:nvSpPr>
        <p:spPr/>
        <p:txBody>
          <a:bodyPr/>
          <a:lstStyle/>
          <a:p>
            <a:fld id="{B39FA255-9F49-4814-A3F4-92094FD59458}" type="slidenum">
              <a:rPr lang="en-US" sz="1200" smtClean="0"/>
              <a:t>8</a:t>
            </a:fld>
            <a:endParaRPr lang="en-US" sz="1200" dirty="0"/>
          </a:p>
        </p:txBody>
      </p:sp>
      <p:sp>
        <p:nvSpPr>
          <p:cNvPr id="5" name="Date Placeholder 4">
            <a:extLst>
              <a:ext uri="{FF2B5EF4-FFF2-40B4-BE49-F238E27FC236}">
                <a16:creationId xmlns:a16="http://schemas.microsoft.com/office/drawing/2014/main" id="{C5977B50-F8C8-FE6D-ED34-3BD069A504D7}"/>
              </a:ext>
            </a:extLst>
          </p:cNvPr>
          <p:cNvSpPr>
            <a:spLocks noGrp="1"/>
          </p:cNvSpPr>
          <p:nvPr>
            <p:ph type="dt" sz="half" idx="10"/>
          </p:nvPr>
        </p:nvSpPr>
        <p:spPr/>
        <p:txBody>
          <a:bodyPr/>
          <a:lstStyle/>
          <a:p>
            <a:r>
              <a:rPr lang="en-US" sz="1200"/>
              <a:t>2/8/24</a:t>
            </a:r>
            <a:endParaRPr lang="en-US" sz="1200" dirty="0"/>
          </a:p>
        </p:txBody>
      </p:sp>
    </p:spTree>
    <p:extLst>
      <p:ext uri="{BB962C8B-B14F-4D97-AF65-F5344CB8AC3E}">
        <p14:creationId xmlns:p14="http://schemas.microsoft.com/office/powerpoint/2010/main" val="3245331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8D50D-0079-48BF-D9DE-30CDDB37633F}"/>
              </a:ext>
            </a:extLst>
          </p:cNvPr>
          <p:cNvSpPr>
            <a:spLocks noGrp="1"/>
          </p:cNvSpPr>
          <p:nvPr>
            <p:ph type="title"/>
          </p:nvPr>
        </p:nvSpPr>
        <p:spPr>
          <a:xfrm>
            <a:off x="1097280" y="263527"/>
            <a:ext cx="10058400" cy="1450757"/>
          </a:xfrm>
        </p:spPr>
        <p:txBody>
          <a:bodyPr/>
          <a:lstStyle/>
          <a:p>
            <a:r>
              <a:rPr lang="en-US" dirty="0"/>
              <a:t>HHAP-5 Allocations</a:t>
            </a:r>
          </a:p>
        </p:txBody>
      </p:sp>
      <p:sp>
        <p:nvSpPr>
          <p:cNvPr id="3" name="Content Placeholder 2">
            <a:extLst>
              <a:ext uri="{FF2B5EF4-FFF2-40B4-BE49-F238E27FC236}">
                <a16:creationId xmlns:a16="http://schemas.microsoft.com/office/drawing/2014/main" id="{ADC3BCDB-30E3-6F72-783E-D352C505B9FB}"/>
              </a:ext>
            </a:extLst>
          </p:cNvPr>
          <p:cNvSpPr>
            <a:spLocks noGrp="1"/>
          </p:cNvSpPr>
          <p:nvPr>
            <p:ph idx="1"/>
          </p:nvPr>
        </p:nvSpPr>
        <p:spPr/>
        <p:txBody>
          <a:bodyPr>
            <a:normAutofit/>
          </a:bodyPr>
          <a:lstStyle/>
          <a:p>
            <a:pPr>
              <a:buFont typeface="Wingdings" pitchFamily="2" charset="2"/>
              <a:buChar char="v"/>
            </a:pPr>
            <a:r>
              <a:rPr lang="en-US" sz="2400" b="1" dirty="0"/>
              <a:t>Continuum of Care Allocation: $3,625,173.51</a:t>
            </a:r>
          </a:p>
          <a:p>
            <a:pPr>
              <a:buFont typeface="Wingdings" pitchFamily="2" charset="2"/>
              <a:buChar char="v"/>
            </a:pPr>
            <a:r>
              <a:rPr lang="en-US" sz="2400" b="1" dirty="0"/>
              <a:t>County Allocations:</a:t>
            </a:r>
          </a:p>
          <a:p>
            <a:pPr lvl="1">
              <a:buFont typeface="Wingdings" pitchFamily="2" charset="2"/>
              <a:buChar char="§"/>
            </a:pPr>
            <a:r>
              <a:rPr lang="en-US" sz="2400" dirty="0"/>
              <a:t>Del Norte: $957,459.26</a:t>
            </a:r>
          </a:p>
          <a:p>
            <a:pPr lvl="1">
              <a:buFont typeface="Wingdings" pitchFamily="2" charset="2"/>
              <a:buChar char="§"/>
            </a:pPr>
            <a:r>
              <a:rPr lang="en-US" sz="2400" dirty="0"/>
              <a:t>Lassen: $184,869.66</a:t>
            </a:r>
          </a:p>
          <a:p>
            <a:pPr lvl="1">
              <a:buFont typeface="Wingdings" pitchFamily="2" charset="2"/>
              <a:buChar char="§"/>
            </a:pPr>
            <a:r>
              <a:rPr lang="en-US" sz="2400" dirty="0"/>
              <a:t>Modoc: $37,249.86</a:t>
            </a:r>
          </a:p>
          <a:p>
            <a:pPr lvl="1">
              <a:buFont typeface="Wingdings" pitchFamily="2" charset="2"/>
              <a:buChar char="§"/>
            </a:pPr>
            <a:r>
              <a:rPr lang="en-US" sz="2400" dirty="0"/>
              <a:t>Plumas: $184,869.66</a:t>
            </a:r>
          </a:p>
          <a:p>
            <a:pPr lvl="1">
              <a:buFont typeface="Wingdings" pitchFamily="2" charset="2"/>
              <a:buChar char="§"/>
            </a:pPr>
            <a:r>
              <a:rPr lang="en-US" sz="2400" dirty="0"/>
              <a:t>Shasta: $1,397,559.41</a:t>
            </a:r>
          </a:p>
          <a:p>
            <a:pPr lvl="1">
              <a:buFont typeface="Wingdings" pitchFamily="2" charset="2"/>
              <a:buChar char="§"/>
            </a:pPr>
            <a:r>
              <a:rPr lang="en-US" sz="2400" dirty="0"/>
              <a:t>Sierra: $16,555.55</a:t>
            </a:r>
          </a:p>
          <a:p>
            <a:pPr lvl="1">
              <a:buFont typeface="Wingdings" pitchFamily="2" charset="2"/>
              <a:buChar char="§"/>
            </a:pPr>
            <a:r>
              <a:rPr lang="en-US" sz="2400" dirty="0"/>
              <a:t>Siskiyou: $699,469.52</a:t>
            </a:r>
          </a:p>
        </p:txBody>
      </p:sp>
      <p:sp>
        <p:nvSpPr>
          <p:cNvPr id="4" name="Slide Number Placeholder 3">
            <a:extLst>
              <a:ext uri="{FF2B5EF4-FFF2-40B4-BE49-F238E27FC236}">
                <a16:creationId xmlns:a16="http://schemas.microsoft.com/office/drawing/2014/main" id="{C81423D6-68F9-70A4-1ADF-0531C3CEF730}"/>
              </a:ext>
            </a:extLst>
          </p:cNvPr>
          <p:cNvSpPr>
            <a:spLocks noGrp="1"/>
          </p:cNvSpPr>
          <p:nvPr>
            <p:ph type="sldNum" sz="quarter" idx="12"/>
          </p:nvPr>
        </p:nvSpPr>
        <p:spPr/>
        <p:txBody>
          <a:bodyPr/>
          <a:lstStyle/>
          <a:p>
            <a:fld id="{B39FA255-9F49-4814-A3F4-92094FD59458}" type="slidenum">
              <a:rPr lang="en-US" sz="1200" smtClean="0"/>
              <a:t>9</a:t>
            </a:fld>
            <a:endParaRPr lang="en-US" sz="1200" dirty="0"/>
          </a:p>
        </p:txBody>
      </p:sp>
      <p:sp>
        <p:nvSpPr>
          <p:cNvPr id="5" name="Date Placeholder 4">
            <a:extLst>
              <a:ext uri="{FF2B5EF4-FFF2-40B4-BE49-F238E27FC236}">
                <a16:creationId xmlns:a16="http://schemas.microsoft.com/office/drawing/2014/main" id="{DA1E6380-7953-5A00-C83D-051203F487AB}"/>
              </a:ext>
            </a:extLst>
          </p:cNvPr>
          <p:cNvSpPr>
            <a:spLocks noGrp="1"/>
          </p:cNvSpPr>
          <p:nvPr>
            <p:ph type="dt" sz="half" idx="10"/>
          </p:nvPr>
        </p:nvSpPr>
        <p:spPr/>
        <p:txBody>
          <a:bodyPr/>
          <a:lstStyle/>
          <a:p>
            <a:r>
              <a:rPr lang="en-US" sz="1200"/>
              <a:t>2/8/24</a:t>
            </a:r>
            <a:endParaRPr lang="en-US" dirty="0"/>
          </a:p>
        </p:txBody>
      </p:sp>
    </p:spTree>
    <p:extLst>
      <p:ext uri="{BB962C8B-B14F-4D97-AF65-F5344CB8AC3E}">
        <p14:creationId xmlns:p14="http://schemas.microsoft.com/office/powerpoint/2010/main" val="202211718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2266</TotalTime>
  <Words>1769</Words>
  <Application>Microsoft Office PowerPoint</Application>
  <PresentationFormat>Widescreen</PresentationFormat>
  <Paragraphs>152</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 Nova</vt:lpstr>
      <vt:lpstr>Calibri</vt:lpstr>
      <vt:lpstr>Calibri Light</vt:lpstr>
      <vt:lpstr>Wingdings</vt:lpstr>
      <vt:lpstr>Retrospect</vt:lpstr>
      <vt:lpstr>Public Meeting #2,  February 8, 2024</vt:lpstr>
      <vt:lpstr>Introductions</vt:lpstr>
      <vt:lpstr>Group Agreements</vt:lpstr>
      <vt:lpstr>Agenda</vt:lpstr>
      <vt:lpstr>PowerPoint Presentation</vt:lpstr>
      <vt:lpstr>Background on NorCal  Continuum of Care (CoC)</vt:lpstr>
      <vt:lpstr>Background on HHAP-5 </vt:lpstr>
      <vt:lpstr>Background on HHAP-5 </vt:lpstr>
      <vt:lpstr>HHAP-5 Allocations</vt:lpstr>
      <vt:lpstr>State Priorities </vt:lpstr>
      <vt:lpstr>Summary of Input from Public Meeting #1: Pathways to Permanent Housing</vt:lpstr>
      <vt:lpstr>Findings from HHAP-3 and HHAP-4 Relating to Disparities and Equity</vt:lpstr>
      <vt:lpstr>Findings from HHAP-3 and HHAP-4 Relating to Disparities and Equity</vt:lpstr>
      <vt:lpstr>Disparities Summary By Group</vt:lpstr>
      <vt:lpstr>Tonight’s Focus:  Pathways to Equity</vt:lpstr>
      <vt:lpstr>Pathways to Equity: Breakout Group Questions</vt:lpstr>
      <vt:lpstr>Addressing Disparities So That Permanent Housing is Achieved and Maintained</vt:lpstr>
      <vt:lpstr>How Breakout Groups Will Work</vt:lpstr>
      <vt:lpstr>Questions and Comments</vt:lpstr>
      <vt:lpstr>Schedule and 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Homelessness Action Plan Overview</dc:title>
  <dc:creator>Sherry Morgado</dc:creator>
  <cp:lastModifiedBy>Sherry Morgado</cp:lastModifiedBy>
  <cp:revision>190</cp:revision>
  <cp:lastPrinted>2024-01-31T16:52:03Z</cp:lastPrinted>
  <dcterms:created xsi:type="dcterms:W3CDTF">2022-04-26T23:57:04Z</dcterms:created>
  <dcterms:modified xsi:type="dcterms:W3CDTF">2024-02-07T23:56:46Z</dcterms:modified>
</cp:coreProperties>
</file>