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274" r:id="rId3"/>
    <p:sldId id="284" r:id="rId4"/>
    <p:sldId id="258" r:id="rId5"/>
    <p:sldId id="295" r:id="rId6"/>
    <p:sldId id="290" r:id="rId7"/>
    <p:sldId id="272" r:id="rId8"/>
    <p:sldId id="291" r:id="rId9"/>
    <p:sldId id="283" r:id="rId10"/>
    <p:sldId id="271" r:id="rId11"/>
    <p:sldId id="277" r:id="rId12"/>
    <p:sldId id="278" r:id="rId13"/>
    <p:sldId id="279" r:id="rId14"/>
    <p:sldId id="292" r:id="rId15"/>
    <p:sldId id="293" r:id="rId16"/>
    <p:sldId id="294" r:id="rId17"/>
    <p:sldId id="297" r:id="rId18"/>
    <p:sldId id="298"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43B9F0-1524-E48E-66EC-B285C5A93903}" name="Sareena Rai" initials="" userId="S::SareenaR@HousingTools20.onmicrosoft.com::45e440f4-ce2f-4deb-bbb1-2f8a97328a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7" autoAdjust="0"/>
    <p:restoredTop sz="16846" autoAdjust="0"/>
  </p:normalViewPr>
  <p:slideViewPr>
    <p:cSldViewPr snapToGrid="0">
      <p:cViewPr varScale="1">
        <p:scale>
          <a:sx n="83" d="100"/>
          <a:sy n="83" d="100"/>
        </p:scale>
        <p:origin x="754"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F6EBA-4ED4-40FB-814D-F9549F6AE98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D06FE39-CAAA-4D6D-9C5D-E9B7EEE6DBCB}">
      <dgm:prSet custT="1"/>
      <dgm:spPr/>
      <dgm:t>
        <a:bodyPr/>
        <a:lstStyle/>
        <a:p>
          <a:pPr>
            <a:lnSpc>
              <a:spcPct val="100000"/>
            </a:lnSpc>
          </a:pPr>
          <a:r>
            <a:rPr lang="en-US" sz="2400" dirty="0">
              <a:solidFill>
                <a:schemeClr val="accent2"/>
              </a:solidFill>
              <a:latin typeface="Arial Nova" panose="020B0504020202020204" pitchFamily="34" charset="0"/>
            </a:rPr>
            <a:t>Participate with intention &amp; contribute positive feedback</a:t>
          </a:r>
        </a:p>
      </dgm:t>
    </dgm:pt>
    <dgm:pt modelId="{E20304C8-458E-464D-8AA7-55F232DA8501}" type="parTrans" cxnId="{AFB0B03B-97EE-47FB-ADE3-25B3C734687B}">
      <dgm:prSet/>
      <dgm:spPr/>
      <dgm:t>
        <a:bodyPr/>
        <a:lstStyle/>
        <a:p>
          <a:endParaRPr lang="en-US" sz="2400">
            <a:solidFill>
              <a:schemeClr val="tx2"/>
            </a:solidFill>
            <a:latin typeface="Arial Nova" panose="020B0504020202020204" pitchFamily="34" charset="0"/>
          </a:endParaRPr>
        </a:p>
      </dgm:t>
    </dgm:pt>
    <dgm:pt modelId="{75A151C0-B764-4263-B3C8-E2FCDFB7A2E0}" type="sibTrans" cxnId="{AFB0B03B-97EE-47FB-ADE3-25B3C734687B}">
      <dgm:prSet/>
      <dgm:spPr/>
      <dgm:t>
        <a:bodyPr/>
        <a:lstStyle/>
        <a:p>
          <a:endParaRPr lang="en-US" sz="2400">
            <a:solidFill>
              <a:schemeClr val="tx2"/>
            </a:solidFill>
            <a:latin typeface="Arial Nova" panose="020B0504020202020204" pitchFamily="34" charset="0"/>
          </a:endParaRPr>
        </a:p>
      </dgm:t>
    </dgm:pt>
    <dgm:pt modelId="{D40C29D1-108E-4725-8EA8-DF2A2B134B01}">
      <dgm:prSet custT="1"/>
      <dgm:spPr/>
      <dgm:t>
        <a:bodyPr/>
        <a:lstStyle/>
        <a:p>
          <a:pPr>
            <a:lnSpc>
              <a:spcPct val="100000"/>
            </a:lnSpc>
          </a:pPr>
          <a:r>
            <a:rPr lang="en-US" sz="2400" dirty="0">
              <a:solidFill>
                <a:schemeClr val="accent2"/>
              </a:solidFill>
              <a:latin typeface="Arial Nova" panose="020B0504020202020204" pitchFamily="34" charset="0"/>
            </a:rPr>
            <a:t>Appreciate the diversity of perspectives</a:t>
          </a:r>
        </a:p>
      </dgm:t>
    </dgm:pt>
    <dgm:pt modelId="{E06EC650-F7DF-4A03-8C03-F5CA7CC766D5}" type="parTrans" cxnId="{3010BCD2-F4B9-43FC-8184-678D0A8219AC}">
      <dgm:prSet/>
      <dgm:spPr/>
      <dgm:t>
        <a:bodyPr/>
        <a:lstStyle/>
        <a:p>
          <a:endParaRPr lang="en-US" sz="2400">
            <a:solidFill>
              <a:schemeClr val="tx2"/>
            </a:solidFill>
            <a:latin typeface="Arial Nova" panose="020B0504020202020204" pitchFamily="34" charset="0"/>
          </a:endParaRPr>
        </a:p>
      </dgm:t>
    </dgm:pt>
    <dgm:pt modelId="{3D800FEB-E211-4A6B-8781-1A2C748FDB52}" type="sibTrans" cxnId="{3010BCD2-F4B9-43FC-8184-678D0A8219AC}">
      <dgm:prSet/>
      <dgm:spPr/>
      <dgm:t>
        <a:bodyPr/>
        <a:lstStyle/>
        <a:p>
          <a:endParaRPr lang="en-US" sz="2400">
            <a:solidFill>
              <a:schemeClr val="tx2"/>
            </a:solidFill>
            <a:latin typeface="Arial Nova" panose="020B0504020202020204" pitchFamily="34" charset="0"/>
          </a:endParaRPr>
        </a:p>
      </dgm:t>
    </dgm:pt>
    <dgm:pt modelId="{A318FFD1-EC59-405F-828C-2DE4A3D68897}">
      <dgm:prSet custT="1"/>
      <dgm:spPr/>
      <dgm:t>
        <a:bodyPr/>
        <a:lstStyle/>
        <a:p>
          <a:pPr>
            <a:lnSpc>
              <a:spcPct val="100000"/>
            </a:lnSpc>
          </a:pPr>
          <a:r>
            <a:rPr lang="en-US" sz="2400" dirty="0">
              <a:solidFill>
                <a:schemeClr val="accent2"/>
              </a:solidFill>
              <a:latin typeface="Arial Nova" panose="020B0504020202020204" pitchFamily="34" charset="0"/>
            </a:rPr>
            <a:t>Maintain a respectful space</a:t>
          </a:r>
        </a:p>
      </dgm:t>
    </dgm:pt>
    <dgm:pt modelId="{96F82C37-61D2-43E1-9EDB-9B3BDF38BF49}" type="parTrans" cxnId="{03904376-409C-42E7-885A-82B49554B784}">
      <dgm:prSet/>
      <dgm:spPr/>
      <dgm:t>
        <a:bodyPr/>
        <a:lstStyle/>
        <a:p>
          <a:endParaRPr lang="en-US" sz="2400">
            <a:solidFill>
              <a:schemeClr val="tx2"/>
            </a:solidFill>
            <a:latin typeface="Arial Nova" panose="020B0504020202020204" pitchFamily="34" charset="0"/>
          </a:endParaRPr>
        </a:p>
      </dgm:t>
    </dgm:pt>
    <dgm:pt modelId="{D1F65D58-D431-479D-85AF-E7110B9B0F97}" type="sibTrans" cxnId="{03904376-409C-42E7-885A-82B49554B784}">
      <dgm:prSet/>
      <dgm:spPr/>
      <dgm:t>
        <a:bodyPr/>
        <a:lstStyle/>
        <a:p>
          <a:endParaRPr lang="en-US" sz="2400">
            <a:solidFill>
              <a:schemeClr val="tx2"/>
            </a:solidFill>
            <a:latin typeface="Arial Nova" panose="020B0504020202020204" pitchFamily="34" charset="0"/>
          </a:endParaRPr>
        </a:p>
      </dgm:t>
    </dgm:pt>
    <dgm:pt modelId="{CDF43082-60B3-4735-B7B4-85DDE9C0A9B5}" type="pres">
      <dgm:prSet presAssocID="{2BDF6EBA-4ED4-40FB-814D-F9549F6AE98F}" presName="root" presStyleCnt="0">
        <dgm:presLayoutVars>
          <dgm:dir/>
          <dgm:resizeHandles val="exact"/>
        </dgm:presLayoutVars>
      </dgm:prSet>
      <dgm:spPr/>
    </dgm:pt>
    <dgm:pt modelId="{F573A435-8358-4435-BB9F-9D85BB0E1E4B}" type="pres">
      <dgm:prSet presAssocID="{4D06FE39-CAAA-4D6D-9C5D-E9B7EEE6DBCB}" presName="compNode" presStyleCnt="0"/>
      <dgm:spPr/>
    </dgm:pt>
    <dgm:pt modelId="{48D0F1DE-8684-46B0-B35C-E19F47A77E08}" type="pres">
      <dgm:prSet presAssocID="{4D06FE39-CAAA-4D6D-9C5D-E9B7EEE6DBC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inning face with solid fill with solid fill"/>
        </a:ext>
      </dgm:extLst>
    </dgm:pt>
    <dgm:pt modelId="{E998361B-5A2E-4639-8ACE-64CF31D34020}" type="pres">
      <dgm:prSet presAssocID="{4D06FE39-CAAA-4D6D-9C5D-E9B7EEE6DBCB}" presName="spaceRect" presStyleCnt="0"/>
      <dgm:spPr/>
    </dgm:pt>
    <dgm:pt modelId="{B1777AF9-6B15-4593-83CA-11D47E702402}" type="pres">
      <dgm:prSet presAssocID="{4D06FE39-CAAA-4D6D-9C5D-E9B7EEE6DBCB}" presName="textRect" presStyleLbl="revTx" presStyleIdx="0" presStyleCnt="3" custScaleX="146665">
        <dgm:presLayoutVars>
          <dgm:chMax val="1"/>
          <dgm:chPref val="1"/>
        </dgm:presLayoutVars>
      </dgm:prSet>
      <dgm:spPr/>
    </dgm:pt>
    <dgm:pt modelId="{C0CC8C79-249F-49A2-A67B-4AE354F75686}" type="pres">
      <dgm:prSet presAssocID="{75A151C0-B764-4263-B3C8-E2FCDFB7A2E0}" presName="sibTrans" presStyleCnt="0"/>
      <dgm:spPr/>
    </dgm:pt>
    <dgm:pt modelId="{7F2DA276-21CD-499F-9DA9-D7696E991677}" type="pres">
      <dgm:prSet presAssocID="{D40C29D1-108E-4725-8EA8-DF2A2B134B01}" presName="compNode" presStyleCnt="0"/>
      <dgm:spPr/>
    </dgm:pt>
    <dgm:pt modelId="{9CAB297F-ADFC-4666-96AB-B121A851D091}" type="pres">
      <dgm:prSet presAssocID="{D40C29D1-108E-4725-8EA8-DF2A2B134B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4E3DB319-86B9-463A-94A8-FCFA4F2EB20A}" type="pres">
      <dgm:prSet presAssocID="{D40C29D1-108E-4725-8EA8-DF2A2B134B01}" presName="spaceRect" presStyleCnt="0"/>
      <dgm:spPr/>
    </dgm:pt>
    <dgm:pt modelId="{C28340B1-5613-459F-87B9-EB66CA6D1A5B}" type="pres">
      <dgm:prSet presAssocID="{D40C29D1-108E-4725-8EA8-DF2A2B134B01}" presName="textRect" presStyleLbl="revTx" presStyleIdx="1" presStyleCnt="3">
        <dgm:presLayoutVars>
          <dgm:chMax val="1"/>
          <dgm:chPref val="1"/>
        </dgm:presLayoutVars>
      </dgm:prSet>
      <dgm:spPr/>
    </dgm:pt>
    <dgm:pt modelId="{08E3816C-7BD1-400F-B264-D0EF158859C9}" type="pres">
      <dgm:prSet presAssocID="{3D800FEB-E211-4A6B-8781-1A2C748FDB52}" presName="sibTrans" presStyleCnt="0"/>
      <dgm:spPr/>
    </dgm:pt>
    <dgm:pt modelId="{881F7DCD-039B-423B-8A08-066D59D3728A}" type="pres">
      <dgm:prSet presAssocID="{A318FFD1-EC59-405F-828C-2DE4A3D68897}" presName="compNode" presStyleCnt="0"/>
      <dgm:spPr/>
    </dgm:pt>
    <dgm:pt modelId="{79AE8FB6-D204-4E85-9957-C47B5A92D084}" type="pres">
      <dgm:prSet presAssocID="{A318FFD1-EC59-405F-828C-2DE4A3D688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2C16EF5E-E590-4670-B6CE-AA2C1B234A61}" type="pres">
      <dgm:prSet presAssocID="{A318FFD1-EC59-405F-828C-2DE4A3D68897}" presName="spaceRect" presStyleCnt="0"/>
      <dgm:spPr/>
    </dgm:pt>
    <dgm:pt modelId="{8A4274F2-CF28-4A18-BA8B-BC3B1565AE69}" type="pres">
      <dgm:prSet presAssocID="{A318FFD1-EC59-405F-828C-2DE4A3D68897}" presName="textRect" presStyleLbl="revTx" presStyleIdx="2" presStyleCnt="3">
        <dgm:presLayoutVars>
          <dgm:chMax val="1"/>
          <dgm:chPref val="1"/>
        </dgm:presLayoutVars>
      </dgm:prSet>
      <dgm:spPr/>
    </dgm:pt>
  </dgm:ptLst>
  <dgm:cxnLst>
    <dgm:cxn modelId="{8D656630-98C9-4BAA-9F10-14289D253E9C}" type="presOf" srcId="{A318FFD1-EC59-405F-828C-2DE4A3D68897}" destId="{8A4274F2-CF28-4A18-BA8B-BC3B1565AE69}" srcOrd="0" destOrd="0" presId="urn:microsoft.com/office/officeart/2018/2/layout/IconLabelList"/>
    <dgm:cxn modelId="{AFB0B03B-97EE-47FB-ADE3-25B3C734687B}" srcId="{2BDF6EBA-4ED4-40FB-814D-F9549F6AE98F}" destId="{4D06FE39-CAAA-4D6D-9C5D-E9B7EEE6DBCB}" srcOrd="0" destOrd="0" parTransId="{E20304C8-458E-464D-8AA7-55F232DA8501}" sibTransId="{75A151C0-B764-4263-B3C8-E2FCDFB7A2E0}"/>
    <dgm:cxn modelId="{03904376-409C-42E7-885A-82B49554B784}" srcId="{2BDF6EBA-4ED4-40FB-814D-F9549F6AE98F}" destId="{A318FFD1-EC59-405F-828C-2DE4A3D68897}" srcOrd="2" destOrd="0" parTransId="{96F82C37-61D2-43E1-9EDB-9B3BDF38BF49}" sibTransId="{D1F65D58-D431-479D-85AF-E7110B9B0F97}"/>
    <dgm:cxn modelId="{F436B279-AB3A-4F3E-97A5-0C80205BE5D1}" type="presOf" srcId="{4D06FE39-CAAA-4D6D-9C5D-E9B7EEE6DBCB}" destId="{B1777AF9-6B15-4593-83CA-11D47E702402}" srcOrd="0" destOrd="0" presId="urn:microsoft.com/office/officeart/2018/2/layout/IconLabelList"/>
    <dgm:cxn modelId="{4B65B7B0-0754-4663-A279-0C34947B41C5}" type="presOf" srcId="{D40C29D1-108E-4725-8EA8-DF2A2B134B01}" destId="{C28340B1-5613-459F-87B9-EB66CA6D1A5B}" srcOrd="0" destOrd="0" presId="urn:microsoft.com/office/officeart/2018/2/layout/IconLabelList"/>
    <dgm:cxn modelId="{90D66EB8-7140-485F-96E9-A212E7D371E6}" type="presOf" srcId="{2BDF6EBA-4ED4-40FB-814D-F9549F6AE98F}" destId="{CDF43082-60B3-4735-B7B4-85DDE9C0A9B5}" srcOrd="0" destOrd="0" presId="urn:microsoft.com/office/officeart/2018/2/layout/IconLabelList"/>
    <dgm:cxn modelId="{3010BCD2-F4B9-43FC-8184-678D0A8219AC}" srcId="{2BDF6EBA-4ED4-40FB-814D-F9549F6AE98F}" destId="{D40C29D1-108E-4725-8EA8-DF2A2B134B01}" srcOrd="1" destOrd="0" parTransId="{E06EC650-F7DF-4A03-8C03-F5CA7CC766D5}" sibTransId="{3D800FEB-E211-4A6B-8781-1A2C748FDB52}"/>
    <dgm:cxn modelId="{873E988D-8F14-4D97-96D8-D826DD49B579}" type="presParOf" srcId="{CDF43082-60B3-4735-B7B4-85DDE9C0A9B5}" destId="{F573A435-8358-4435-BB9F-9D85BB0E1E4B}" srcOrd="0" destOrd="0" presId="urn:microsoft.com/office/officeart/2018/2/layout/IconLabelList"/>
    <dgm:cxn modelId="{3D2D33E9-A6E2-4776-BF58-3CDF5581A6A3}" type="presParOf" srcId="{F573A435-8358-4435-BB9F-9D85BB0E1E4B}" destId="{48D0F1DE-8684-46B0-B35C-E19F47A77E08}" srcOrd="0" destOrd="0" presId="urn:microsoft.com/office/officeart/2018/2/layout/IconLabelList"/>
    <dgm:cxn modelId="{F6808D6D-5883-453C-8DEF-3A3AB62B35AF}" type="presParOf" srcId="{F573A435-8358-4435-BB9F-9D85BB0E1E4B}" destId="{E998361B-5A2E-4639-8ACE-64CF31D34020}" srcOrd="1" destOrd="0" presId="urn:microsoft.com/office/officeart/2018/2/layout/IconLabelList"/>
    <dgm:cxn modelId="{766C28E9-E999-4957-BA44-782988878121}" type="presParOf" srcId="{F573A435-8358-4435-BB9F-9D85BB0E1E4B}" destId="{B1777AF9-6B15-4593-83CA-11D47E702402}" srcOrd="2" destOrd="0" presId="urn:microsoft.com/office/officeart/2018/2/layout/IconLabelList"/>
    <dgm:cxn modelId="{8F1D98B1-D44F-4370-8A06-693B086DE033}" type="presParOf" srcId="{CDF43082-60B3-4735-B7B4-85DDE9C0A9B5}" destId="{C0CC8C79-249F-49A2-A67B-4AE354F75686}" srcOrd="1" destOrd="0" presId="urn:microsoft.com/office/officeart/2018/2/layout/IconLabelList"/>
    <dgm:cxn modelId="{5046EE84-751F-41EB-8DAE-0F2CE958B4B9}" type="presParOf" srcId="{CDF43082-60B3-4735-B7B4-85DDE9C0A9B5}" destId="{7F2DA276-21CD-499F-9DA9-D7696E991677}" srcOrd="2" destOrd="0" presId="urn:microsoft.com/office/officeart/2018/2/layout/IconLabelList"/>
    <dgm:cxn modelId="{E197013D-44BD-493D-9004-3E8FA9628D07}" type="presParOf" srcId="{7F2DA276-21CD-499F-9DA9-D7696E991677}" destId="{9CAB297F-ADFC-4666-96AB-B121A851D091}" srcOrd="0" destOrd="0" presId="urn:microsoft.com/office/officeart/2018/2/layout/IconLabelList"/>
    <dgm:cxn modelId="{D395D686-139A-4E5A-AED2-DA79007A83F5}" type="presParOf" srcId="{7F2DA276-21CD-499F-9DA9-D7696E991677}" destId="{4E3DB319-86B9-463A-94A8-FCFA4F2EB20A}" srcOrd="1" destOrd="0" presId="urn:microsoft.com/office/officeart/2018/2/layout/IconLabelList"/>
    <dgm:cxn modelId="{615C1E50-2A63-489B-830E-1BC34A306F41}" type="presParOf" srcId="{7F2DA276-21CD-499F-9DA9-D7696E991677}" destId="{C28340B1-5613-459F-87B9-EB66CA6D1A5B}" srcOrd="2" destOrd="0" presId="urn:microsoft.com/office/officeart/2018/2/layout/IconLabelList"/>
    <dgm:cxn modelId="{E368308C-8ED5-45DB-A1EE-224634375CF9}" type="presParOf" srcId="{CDF43082-60B3-4735-B7B4-85DDE9C0A9B5}" destId="{08E3816C-7BD1-400F-B264-D0EF158859C9}" srcOrd="3" destOrd="0" presId="urn:microsoft.com/office/officeart/2018/2/layout/IconLabelList"/>
    <dgm:cxn modelId="{378E0284-CB2E-4F59-AE20-3A8081AD77DC}" type="presParOf" srcId="{CDF43082-60B3-4735-B7B4-85DDE9C0A9B5}" destId="{881F7DCD-039B-423B-8A08-066D59D3728A}" srcOrd="4" destOrd="0" presId="urn:microsoft.com/office/officeart/2018/2/layout/IconLabelList"/>
    <dgm:cxn modelId="{6D694D46-93EC-4DA0-B112-58EB4A68C085}" type="presParOf" srcId="{881F7DCD-039B-423B-8A08-066D59D3728A}" destId="{79AE8FB6-D204-4E85-9957-C47B5A92D084}" srcOrd="0" destOrd="0" presId="urn:microsoft.com/office/officeart/2018/2/layout/IconLabelList"/>
    <dgm:cxn modelId="{BE949281-063D-4512-8886-86794C8990D1}" type="presParOf" srcId="{881F7DCD-039B-423B-8A08-066D59D3728A}" destId="{2C16EF5E-E590-4670-B6CE-AA2C1B234A61}" srcOrd="1" destOrd="0" presId="urn:microsoft.com/office/officeart/2018/2/layout/IconLabelList"/>
    <dgm:cxn modelId="{5FC21802-5498-4966-9D3F-1D95F19FE491}" type="presParOf" srcId="{881F7DCD-039B-423B-8A08-066D59D3728A}" destId="{8A4274F2-CF28-4A18-BA8B-BC3B1565AE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0F1DE-8684-46B0-B35C-E19F47A77E08}">
      <dsp:nvSpPr>
        <dsp:cNvPr id="0" name=""/>
        <dsp:cNvSpPr/>
      </dsp:nvSpPr>
      <dsp:spPr>
        <a:xfrm>
          <a:off x="1597993" y="392073"/>
          <a:ext cx="1029408" cy="10294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77AF9-6B15-4593-83CA-11D47E702402}">
      <dsp:nvSpPr>
        <dsp:cNvPr id="0" name=""/>
        <dsp:cNvSpPr/>
      </dsp:nvSpPr>
      <dsp:spPr>
        <a:xfrm>
          <a:off x="435161" y="1801862"/>
          <a:ext cx="3355071"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Participate with intention &amp; contribute positive feedback</a:t>
          </a:r>
        </a:p>
      </dsp:txBody>
      <dsp:txXfrm>
        <a:off x="435161" y="1801862"/>
        <a:ext cx="3355071" cy="1125000"/>
      </dsp:txXfrm>
    </dsp:sp>
    <dsp:sp modelId="{9CAB297F-ADFC-4666-96AB-B121A851D091}">
      <dsp:nvSpPr>
        <dsp:cNvPr id="0" name=""/>
        <dsp:cNvSpPr/>
      </dsp:nvSpPr>
      <dsp:spPr>
        <a:xfrm>
          <a:off x="4819642" y="392073"/>
          <a:ext cx="1029408" cy="1029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340B1-5613-459F-87B9-EB66CA6D1A5B}">
      <dsp:nvSpPr>
        <dsp:cNvPr id="0" name=""/>
        <dsp:cNvSpPr/>
      </dsp:nvSpPr>
      <dsp:spPr>
        <a:xfrm>
          <a:off x="4190559" y="1801862"/>
          <a:ext cx="2287574"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Appreciate the diversity of perspectives</a:t>
          </a:r>
        </a:p>
      </dsp:txBody>
      <dsp:txXfrm>
        <a:off x="4190559" y="1801862"/>
        <a:ext cx="2287574" cy="1125000"/>
      </dsp:txXfrm>
    </dsp:sp>
    <dsp:sp modelId="{79AE8FB6-D204-4E85-9957-C47B5A92D084}">
      <dsp:nvSpPr>
        <dsp:cNvPr id="0" name=""/>
        <dsp:cNvSpPr/>
      </dsp:nvSpPr>
      <dsp:spPr>
        <a:xfrm>
          <a:off x="7507542" y="392073"/>
          <a:ext cx="1029408" cy="1029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274F2-CF28-4A18-BA8B-BC3B1565AE69}">
      <dsp:nvSpPr>
        <dsp:cNvPr id="0" name=""/>
        <dsp:cNvSpPr/>
      </dsp:nvSpPr>
      <dsp:spPr>
        <a:xfrm>
          <a:off x="6878459" y="1801862"/>
          <a:ext cx="2287574"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Maintain a respectful space</a:t>
          </a:r>
        </a:p>
      </dsp:txBody>
      <dsp:txXfrm>
        <a:off x="6878459" y="1801862"/>
        <a:ext cx="2287574" cy="112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B5ABBC2-17CF-460E-9279-CE891729B588}" type="datetimeFigureOut">
              <a:rPr lang="en-US" smtClean="0"/>
              <a:t>1/31/2024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3544DB0-F583-466F-BA4E-A9EFCA4165DF}" type="slidenum">
              <a:rPr lang="en-US" smtClean="0"/>
              <a:t>‹#›</a:t>
            </a:fld>
            <a:endParaRPr lang="en-US"/>
          </a:p>
        </p:txBody>
      </p:sp>
    </p:spTree>
    <p:extLst>
      <p:ext uri="{BB962C8B-B14F-4D97-AF65-F5344CB8AC3E}">
        <p14:creationId xmlns:p14="http://schemas.microsoft.com/office/powerpoint/2010/main" val="428449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4DB0-F583-466F-BA4E-A9EFCA4165DF}" type="slidenum">
              <a:rPr lang="en-US" smtClean="0"/>
              <a:t>4</a:t>
            </a:fld>
            <a:endParaRPr lang="en-US"/>
          </a:p>
        </p:txBody>
      </p:sp>
    </p:spTree>
    <p:extLst>
      <p:ext uri="{BB962C8B-B14F-4D97-AF65-F5344CB8AC3E}">
        <p14:creationId xmlns:p14="http://schemas.microsoft.com/office/powerpoint/2010/main" val="296077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1/31/24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1/31/24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15434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1/31/24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7370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1/31/24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9227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1/31/24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6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1/31/24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84510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1/31/24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5361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1/31/24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142956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1/31/24</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0280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1/31/24</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9FA255-9F49-4814-A3F4-92094FD59458}" type="slidenum">
              <a:rPr lang="en-US" smtClean="0"/>
              <a:t>‹#›</a:t>
            </a:fld>
            <a:endParaRPr lang="en-US"/>
          </a:p>
        </p:txBody>
      </p:sp>
    </p:spTree>
    <p:extLst>
      <p:ext uri="{BB962C8B-B14F-4D97-AF65-F5344CB8AC3E}">
        <p14:creationId xmlns:p14="http://schemas.microsoft.com/office/powerpoint/2010/main" val="50776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1/31/24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79317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1/31/24</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9FA255-9F49-4814-A3F4-92094FD5945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661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F9D50-D126-4C82-89B0-F492E153951C}"/>
              </a:ext>
            </a:extLst>
          </p:cNvPr>
          <p:cNvSpPr>
            <a:spLocks noGrp="1"/>
          </p:cNvSpPr>
          <p:nvPr>
            <p:ph type="ctrTitle"/>
          </p:nvPr>
        </p:nvSpPr>
        <p:spPr>
          <a:xfrm>
            <a:off x="7859485" y="634946"/>
            <a:ext cx="3690257" cy="1450757"/>
          </a:xfrm>
        </p:spPr>
        <p:txBody>
          <a:bodyPr vert="horz" lIns="91440" tIns="45720" rIns="91440" bIns="45720" rtlCol="0" anchor="b">
            <a:normAutofit/>
          </a:bodyPr>
          <a:lstStyle/>
          <a:p>
            <a:pPr>
              <a:spcAft>
                <a:spcPts val="600"/>
              </a:spcAft>
            </a:pPr>
            <a:r>
              <a:rPr lang="en-US" sz="3700" i="1" dirty="0">
                <a:solidFill>
                  <a:schemeClr val="tx1">
                    <a:lumMod val="75000"/>
                    <a:lumOff val="25000"/>
                  </a:schemeClr>
                </a:solidFill>
              </a:rPr>
              <a:t>Public Meeting #1,  January 31, 2024</a:t>
            </a:r>
          </a:p>
        </p:txBody>
      </p:sp>
      <p:pic>
        <p:nvPicPr>
          <p:cNvPr id="5" name="Picture 4">
            <a:extLst>
              <a:ext uri="{FF2B5EF4-FFF2-40B4-BE49-F238E27FC236}">
                <a16:creationId xmlns:a16="http://schemas.microsoft.com/office/drawing/2014/main" id="{868872A3-54DF-923C-0ECB-8F354D6C0A09}"/>
              </a:ext>
            </a:extLst>
          </p:cNvPr>
          <p:cNvPicPr>
            <a:picLocks noChangeAspect="1"/>
          </p:cNvPicPr>
          <p:nvPr/>
        </p:nvPicPr>
        <p:blipFill>
          <a:blip r:embed="rId2"/>
          <a:stretch>
            <a:fillRect/>
          </a:stretch>
        </p:blipFill>
        <p:spPr>
          <a:xfrm>
            <a:off x="633999" y="2044882"/>
            <a:ext cx="6909801" cy="2504804"/>
          </a:xfrm>
          <a:prstGeom prst="rect">
            <a:avLst/>
          </a:prstGeom>
        </p:spPr>
      </p:pic>
      <p:cxnSp>
        <p:nvCxnSpPr>
          <p:cNvPr id="36" name="Straight Connector 35">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D2BEB77-63F5-453F-86D1-822518EEF87F}"/>
              </a:ext>
            </a:extLst>
          </p:cNvPr>
          <p:cNvSpPr>
            <a:spLocks/>
          </p:cNvSpPr>
          <p:nvPr/>
        </p:nvSpPr>
        <p:spPr>
          <a:xfrm>
            <a:off x="7859486" y="2198914"/>
            <a:ext cx="3932464" cy="3670180"/>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3200" b="1" dirty="0">
                <a:solidFill>
                  <a:schemeClr val="tx1">
                    <a:lumMod val="75000"/>
                    <a:lumOff val="25000"/>
                  </a:schemeClr>
                </a:solidFill>
              </a:rPr>
              <a:t>Regionally Coordinated Homelessness Action Plan for Homeless Housing, Assistance and Prevention (HHAP) Round 5</a:t>
            </a:r>
          </a:p>
        </p:txBody>
      </p:sp>
      <p:sp>
        <p:nvSpPr>
          <p:cNvPr id="38" name="Rectangle 37">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045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State Priorities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HHAP-5 funds are intended to sustain existing federal, state and local investments toward long-term sustainability of housing and supportive services.</a:t>
            </a:r>
          </a:p>
          <a:p>
            <a:pPr>
              <a:buFont typeface="Wingdings" panose="05000000000000000000" pitchFamily="2" charset="2"/>
              <a:buChar char="v"/>
            </a:pPr>
            <a:r>
              <a:rPr lang="en-US" sz="2400" dirty="0"/>
              <a:t>HHAP-5 recipients are required to:</a:t>
            </a:r>
          </a:p>
          <a:p>
            <a:pPr lvl="1">
              <a:buFont typeface="Wingdings" panose="05000000000000000000" pitchFamily="2" charset="2"/>
              <a:buChar char="v"/>
            </a:pPr>
            <a:r>
              <a:rPr lang="en-US" sz="2400" dirty="0"/>
              <a:t> prioritize permanent housing solutions; and</a:t>
            </a:r>
          </a:p>
          <a:p>
            <a:pPr lvl="1">
              <a:buFont typeface="Wingdings" panose="05000000000000000000" pitchFamily="2" charset="2"/>
              <a:buChar char="v"/>
            </a:pPr>
            <a:r>
              <a:rPr lang="en-US" sz="2400" dirty="0"/>
              <a:t>address racial disparities for groups disproportionately experiencing homelessness and achieve equitable provision of services for those groups, especially for Black, Native and Indigenous, Hispanic/</a:t>
            </a:r>
            <a:r>
              <a:rPr lang="en-US" sz="2400" dirty="0" err="1"/>
              <a:t>Latiné</a:t>
            </a:r>
            <a:r>
              <a:rPr lang="en-US" sz="2400" dirty="0"/>
              <a:t>, Asian/Pacific Islanders and other People of Color.  </a:t>
            </a:r>
          </a:p>
          <a:p>
            <a:pPr marL="201168" lvl="1" indent="0">
              <a:buNone/>
            </a:pPr>
            <a:endParaRPr lang="en-US" sz="2600" dirty="0"/>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D7ADF8F4-F4C7-0EF3-097F-9910ABCD5F3E}"/>
              </a:ext>
            </a:extLst>
          </p:cNvPr>
          <p:cNvSpPr>
            <a:spLocks noGrp="1"/>
          </p:cNvSpPr>
          <p:nvPr>
            <p:ph type="sldNum" sz="quarter" idx="12"/>
          </p:nvPr>
        </p:nvSpPr>
        <p:spPr/>
        <p:txBody>
          <a:bodyPr/>
          <a:lstStyle/>
          <a:p>
            <a:fld id="{B39FA255-9F49-4814-A3F4-92094FD59458}" type="slidenum">
              <a:rPr lang="en-US" sz="1200" smtClean="0"/>
              <a:t>10</a:t>
            </a:fld>
            <a:endParaRPr lang="en-US" dirty="0"/>
          </a:p>
        </p:txBody>
      </p:sp>
      <p:sp>
        <p:nvSpPr>
          <p:cNvPr id="5" name="Date Placeholder 4">
            <a:extLst>
              <a:ext uri="{FF2B5EF4-FFF2-40B4-BE49-F238E27FC236}">
                <a16:creationId xmlns:a16="http://schemas.microsoft.com/office/drawing/2014/main" id="{E1CE7404-5381-A1DD-05A1-1D89D6028E0C}"/>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4325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Progress on System Performance Measures (SPMs)</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System Performance Measures (SPMs) are a series of metrics developed by Cal ICH. These metrics are used by CoCs in the HHAP Plan/Application. </a:t>
            </a:r>
          </a:p>
          <a:p>
            <a:pPr>
              <a:buFont typeface="Wingdings" panose="05000000000000000000" pitchFamily="2" charset="2"/>
              <a:buChar char="v"/>
            </a:pPr>
            <a:r>
              <a:rPr lang="en-US" sz="2400" dirty="0"/>
              <a:t>The SPM data comes from the State’s Homeless Data Integration System (HDIS), which processes data from the 44 CoC Homeless Management Information Systems (HMIS). </a:t>
            </a:r>
          </a:p>
          <a:p>
            <a:pPr>
              <a:buFont typeface="Wingdings" panose="05000000000000000000" pitchFamily="2" charset="2"/>
              <a:buChar char="v"/>
            </a:pPr>
            <a:r>
              <a:rPr lang="en-US" sz="2400" dirty="0"/>
              <a:t>As part of the HHAP-3 Plan/Application in 2022, the NorCal CoC region set Outcome Goals and Strategies to Achieve Outcome Goals using input from the CoC Executive Board and members. The SPM data for HHAP-5 provides insight on the progress the region has made thus far and will be used to help plan the new or amended Key Actions. </a:t>
            </a:r>
          </a:p>
          <a:p>
            <a:pPr>
              <a:buFont typeface="Wingdings" panose="05000000000000000000" pitchFamily="2" charset="2"/>
              <a:buChar char="v"/>
            </a:pPr>
            <a:endParaRPr lang="en-US" sz="2600" dirty="0"/>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714A05F4-A51E-D128-A2FE-4F66A7920965}"/>
              </a:ext>
            </a:extLst>
          </p:cNvPr>
          <p:cNvSpPr>
            <a:spLocks noGrp="1"/>
          </p:cNvSpPr>
          <p:nvPr>
            <p:ph type="sldNum" sz="quarter" idx="12"/>
          </p:nvPr>
        </p:nvSpPr>
        <p:spPr/>
        <p:txBody>
          <a:bodyPr/>
          <a:lstStyle/>
          <a:p>
            <a:fld id="{B39FA255-9F49-4814-A3F4-92094FD59458}" type="slidenum">
              <a:rPr lang="en-US" sz="1200" smtClean="0"/>
              <a:t>11</a:t>
            </a:fld>
            <a:endParaRPr lang="en-US" dirty="0"/>
          </a:p>
        </p:txBody>
      </p:sp>
      <p:sp>
        <p:nvSpPr>
          <p:cNvPr id="5" name="Date Placeholder 4">
            <a:extLst>
              <a:ext uri="{FF2B5EF4-FFF2-40B4-BE49-F238E27FC236}">
                <a16:creationId xmlns:a16="http://schemas.microsoft.com/office/drawing/2014/main" id="{B8C6464C-1B55-295C-D1B0-F978CA273141}"/>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369761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HHAP-3 Outcome Goals  &amp; Progress </a:t>
            </a:r>
          </a:p>
        </p:txBody>
      </p:sp>
      <p:graphicFrame>
        <p:nvGraphicFramePr>
          <p:cNvPr id="4" name="Table 3">
            <a:extLst>
              <a:ext uri="{FF2B5EF4-FFF2-40B4-BE49-F238E27FC236}">
                <a16:creationId xmlns:a16="http://schemas.microsoft.com/office/drawing/2014/main" id="{60A35E88-24BF-E0F3-F798-9D70312231B9}"/>
              </a:ext>
            </a:extLst>
          </p:cNvPr>
          <p:cNvGraphicFramePr>
            <a:graphicFrameLocks noGrp="1"/>
          </p:cNvGraphicFramePr>
          <p:nvPr>
            <p:extLst>
              <p:ext uri="{D42A27DB-BD31-4B8C-83A1-F6EECF244321}">
                <p14:modId xmlns:p14="http://schemas.microsoft.com/office/powerpoint/2010/main" val="4175835463"/>
              </p:ext>
            </p:extLst>
          </p:nvPr>
        </p:nvGraphicFramePr>
        <p:xfrm>
          <a:off x="1097280" y="1840543"/>
          <a:ext cx="10058400" cy="4119880"/>
        </p:xfrm>
        <a:graphic>
          <a:graphicData uri="http://schemas.openxmlformats.org/drawingml/2006/table">
            <a:tbl>
              <a:tblPr firstRow="1" bandRow="1">
                <a:tableStyleId>{5C22544A-7EE6-4342-B048-85BDC9FD1C3A}</a:tableStyleId>
              </a:tblPr>
              <a:tblGrid>
                <a:gridCol w="3893820">
                  <a:extLst>
                    <a:ext uri="{9D8B030D-6E8A-4147-A177-3AD203B41FA5}">
                      <a16:colId xmlns:a16="http://schemas.microsoft.com/office/drawing/2014/main" val="3964846643"/>
                    </a:ext>
                  </a:extLst>
                </a:gridCol>
                <a:gridCol w="1666875">
                  <a:extLst>
                    <a:ext uri="{9D8B030D-6E8A-4147-A177-3AD203B41FA5}">
                      <a16:colId xmlns:a16="http://schemas.microsoft.com/office/drawing/2014/main" val="3120650650"/>
                    </a:ext>
                  </a:extLst>
                </a:gridCol>
                <a:gridCol w="1276350">
                  <a:extLst>
                    <a:ext uri="{9D8B030D-6E8A-4147-A177-3AD203B41FA5}">
                      <a16:colId xmlns:a16="http://schemas.microsoft.com/office/drawing/2014/main" val="3285394930"/>
                    </a:ext>
                  </a:extLst>
                </a:gridCol>
                <a:gridCol w="1486897">
                  <a:extLst>
                    <a:ext uri="{9D8B030D-6E8A-4147-A177-3AD203B41FA5}">
                      <a16:colId xmlns:a16="http://schemas.microsoft.com/office/drawing/2014/main" val="4042499914"/>
                    </a:ext>
                  </a:extLst>
                </a:gridCol>
                <a:gridCol w="1734458">
                  <a:extLst>
                    <a:ext uri="{9D8B030D-6E8A-4147-A177-3AD203B41FA5}">
                      <a16:colId xmlns:a16="http://schemas.microsoft.com/office/drawing/2014/main" val="2362295554"/>
                    </a:ext>
                  </a:extLst>
                </a:gridCol>
              </a:tblGrid>
              <a:tr h="370840">
                <a:tc rowSpan="2">
                  <a:txBody>
                    <a:bodyPr/>
                    <a:lstStyle/>
                    <a:p>
                      <a:r>
                        <a:rPr lang="en-US" dirty="0"/>
                        <a:t>System Performance Measure</a:t>
                      </a:r>
                    </a:p>
                  </a:txBody>
                  <a:tcPr/>
                </a:tc>
                <a:tc gridSpan="2">
                  <a:txBody>
                    <a:bodyPr/>
                    <a:lstStyle/>
                    <a:p>
                      <a:pPr algn="ctr"/>
                      <a:r>
                        <a:rPr lang="en-US" dirty="0"/>
                        <a:t>HHAP-3 </a:t>
                      </a:r>
                    </a:p>
                  </a:txBody>
                  <a:tcPr/>
                </a:tc>
                <a:tc hMerge="1">
                  <a:txBody>
                    <a:bodyPr/>
                    <a:lstStyle/>
                    <a:p>
                      <a:endParaRPr lang="en-US" dirty="0"/>
                    </a:p>
                  </a:txBody>
                  <a:tcPr/>
                </a:tc>
                <a:tc gridSpan="2">
                  <a:txBody>
                    <a:bodyPr/>
                    <a:lstStyle/>
                    <a:p>
                      <a:pPr algn="ctr"/>
                      <a:r>
                        <a:rPr lang="en-US" dirty="0"/>
                        <a:t>HHAP-5</a:t>
                      </a:r>
                    </a:p>
                  </a:txBody>
                  <a:tcPr/>
                </a:tc>
                <a:tc hMerge="1">
                  <a:txBody>
                    <a:bodyPr/>
                    <a:lstStyle/>
                    <a:p>
                      <a:endParaRPr lang="en-US" dirty="0"/>
                    </a:p>
                  </a:txBody>
                  <a:tcPr/>
                </a:tc>
                <a:extLst>
                  <a:ext uri="{0D108BD9-81ED-4DB2-BD59-A6C34878D82A}">
                    <a16:rowId xmlns:a16="http://schemas.microsoft.com/office/drawing/2014/main" val="3727321397"/>
                  </a:ext>
                </a:extLst>
              </a:tr>
              <a:tr h="370840">
                <a:tc vMerge="1">
                  <a:txBody>
                    <a:bodyPr/>
                    <a:lstStyle/>
                    <a:p>
                      <a:endParaRPr lang="en-US" dirty="0"/>
                    </a:p>
                  </a:txBody>
                  <a:tcPr/>
                </a:tc>
                <a:tc>
                  <a:txBody>
                    <a:bodyPr/>
                    <a:lstStyle/>
                    <a:p>
                      <a:r>
                        <a:rPr lang="en-US" dirty="0"/>
                        <a:t>Calendar Year (CY) 2020 Data</a:t>
                      </a:r>
                    </a:p>
                  </a:txBody>
                  <a:tcPr/>
                </a:tc>
                <a:tc>
                  <a:txBody>
                    <a:bodyPr/>
                    <a:lstStyle/>
                    <a:p>
                      <a:r>
                        <a:rPr lang="en-US" dirty="0"/>
                        <a:t>Goal</a:t>
                      </a:r>
                    </a:p>
                  </a:txBody>
                  <a:tcPr/>
                </a:tc>
                <a:tc>
                  <a:txBody>
                    <a:bodyPr/>
                    <a:lstStyle/>
                    <a:p>
                      <a:r>
                        <a:rPr lang="en-US" dirty="0"/>
                        <a:t>Calendar Year 2022 Data</a:t>
                      </a:r>
                    </a:p>
                  </a:txBody>
                  <a:tcPr/>
                </a:tc>
                <a:tc>
                  <a:txBody>
                    <a:bodyPr/>
                    <a:lstStyle/>
                    <a:p>
                      <a:r>
                        <a:rPr lang="en-US" dirty="0"/>
                        <a:t>Percent Change from CY 2020</a:t>
                      </a:r>
                    </a:p>
                  </a:txBody>
                  <a:tcPr/>
                </a:tc>
                <a:extLst>
                  <a:ext uri="{0D108BD9-81ED-4DB2-BD59-A6C34878D82A}">
                    <a16:rowId xmlns:a16="http://schemas.microsoft.com/office/drawing/2014/main" val="218730663"/>
                  </a:ext>
                </a:extLst>
              </a:tr>
              <a:tr h="370840">
                <a:tc>
                  <a:txBody>
                    <a:bodyPr/>
                    <a:lstStyle/>
                    <a:p>
                      <a:r>
                        <a:rPr lang="en-US" dirty="0"/>
                        <a:t>1a – Number of people accessing services who are experiencing homelessness </a:t>
                      </a:r>
                    </a:p>
                  </a:txBody>
                  <a:tcPr/>
                </a:tc>
                <a:tc>
                  <a:txBody>
                    <a:bodyPr/>
                    <a:lstStyle/>
                    <a:p>
                      <a:r>
                        <a:rPr lang="en-US" dirty="0">
                          <a:solidFill>
                            <a:schemeClr val="tx1">
                              <a:lumMod val="75000"/>
                              <a:lumOff val="25000"/>
                            </a:schemeClr>
                          </a:solidFill>
                        </a:rPr>
                        <a:t>1,473</a:t>
                      </a:r>
                    </a:p>
                  </a:txBody>
                  <a:tcPr/>
                </a:tc>
                <a:tc>
                  <a:txBody>
                    <a:bodyPr/>
                    <a:lstStyle/>
                    <a:p>
                      <a:r>
                        <a:rPr lang="en-US" dirty="0">
                          <a:solidFill>
                            <a:schemeClr val="tx1">
                              <a:lumMod val="75000"/>
                              <a:lumOff val="25000"/>
                            </a:schemeClr>
                          </a:solidFill>
                        </a:rPr>
                        <a:t> 12% increase</a:t>
                      </a:r>
                    </a:p>
                  </a:txBody>
                  <a:tcPr/>
                </a:tc>
                <a:tc>
                  <a:txBody>
                    <a:bodyPr/>
                    <a:lstStyle/>
                    <a:p>
                      <a:r>
                        <a:rPr lang="en-US" dirty="0">
                          <a:solidFill>
                            <a:schemeClr val="tx1">
                              <a:lumMod val="75000"/>
                              <a:lumOff val="25000"/>
                            </a:schemeClr>
                          </a:solidFill>
                        </a:rPr>
                        <a:t>2,526</a:t>
                      </a:r>
                    </a:p>
                  </a:txBody>
                  <a:tcPr/>
                </a:tc>
                <a:tc>
                  <a:txBody>
                    <a:bodyPr/>
                    <a:lstStyle/>
                    <a:p>
                      <a:r>
                        <a:rPr lang="en-US" dirty="0">
                          <a:solidFill>
                            <a:schemeClr val="tx1">
                              <a:lumMod val="75000"/>
                              <a:lumOff val="25000"/>
                            </a:schemeClr>
                          </a:solidFill>
                        </a:rPr>
                        <a:t>71% increase</a:t>
                      </a:r>
                    </a:p>
                  </a:txBody>
                  <a:tcPr/>
                </a:tc>
                <a:extLst>
                  <a:ext uri="{0D108BD9-81ED-4DB2-BD59-A6C34878D82A}">
                    <a16:rowId xmlns:a16="http://schemas.microsoft.com/office/drawing/2014/main" val="2700492614"/>
                  </a:ext>
                </a:extLst>
              </a:tr>
              <a:tr h="370840">
                <a:tc>
                  <a:txBody>
                    <a:bodyPr/>
                    <a:lstStyle/>
                    <a:p>
                      <a:r>
                        <a:rPr lang="en-US" dirty="0"/>
                        <a:t>1b – Number of people experiencing unsheltered homelessness </a:t>
                      </a:r>
                    </a:p>
                  </a:txBody>
                  <a:tcPr/>
                </a:tc>
                <a:tc>
                  <a:txBody>
                    <a:bodyPr/>
                    <a:lstStyle/>
                    <a:p>
                      <a:r>
                        <a:rPr lang="en-US" dirty="0">
                          <a:solidFill>
                            <a:schemeClr val="tx1">
                              <a:lumMod val="75000"/>
                              <a:lumOff val="25000"/>
                            </a:schemeClr>
                          </a:solidFill>
                        </a:rPr>
                        <a:t>1,023</a:t>
                      </a:r>
                    </a:p>
                  </a:txBody>
                  <a:tcPr/>
                </a:tc>
                <a:tc>
                  <a:txBody>
                    <a:bodyPr/>
                    <a:lstStyle/>
                    <a:p>
                      <a:r>
                        <a:rPr lang="en-US" dirty="0">
                          <a:solidFill>
                            <a:schemeClr val="tx1">
                              <a:lumMod val="75000"/>
                              <a:lumOff val="25000"/>
                            </a:schemeClr>
                          </a:solidFill>
                        </a:rPr>
                        <a:t> 4.74% increase*</a:t>
                      </a:r>
                    </a:p>
                  </a:txBody>
                  <a:tcPr/>
                </a:tc>
                <a:tc>
                  <a:txBody>
                    <a:bodyPr/>
                    <a:lstStyle/>
                    <a:p>
                      <a:r>
                        <a:rPr lang="en-US" dirty="0">
                          <a:solidFill>
                            <a:schemeClr val="tx1">
                              <a:lumMod val="75000"/>
                              <a:lumOff val="25000"/>
                            </a:schemeClr>
                          </a:solidFill>
                        </a:rPr>
                        <a:t>1,096</a:t>
                      </a:r>
                    </a:p>
                  </a:txBody>
                  <a:tcPr/>
                </a:tc>
                <a:tc>
                  <a:txBody>
                    <a:bodyPr/>
                    <a:lstStyle/>
                    <a:p>
                      <a:r>
                        <a:rPr lang="en-US" dirty="0">
                          <a:solidFill>
                            <a:schemeClr val="tx1">
                              <a:lumMod val="75000"/>
                              <a:lumOff val="25000"/>
                            </a:schemeClr>
                          </a:solidFill>
                        </a:rPr>
                        <a:t>7% increase</a:t>
                      </a:r>
                    </a:p>
                  </a:txBody>
                  <a:tcPr/>
                </a:tc>
                <a:extLst>
                  <a:ext uri="{0D108BD9-81ED-4DB2-BD59-A6C34878D82A}">
                    <a16:rowId xmlns:a16="http://schemas.microsoft.com/office/drawing/2014/main" val="1148413414"/>
                  </a:ext>
                </a:extLst>
              </a:tr>
              <a:tr h="370840">
                <a:tc>
                  <a:txBody>
                    <a:bodyPr/>
                    <a:lstStyle/>
                    <a:p>
                      <a:r>
                        <a:rPr lang="en-US" dirty="0">
                          <a:solidFill>
                            <a:schemeClr val="tx1"/>
                          </a:solidFill>
                        </a:rPr>
                        <a:t>2 – Number of people accessing services who are experiencing homelessness for the first time</a:t>
                      </a:r>
                    </a:p>
                  </a:txBody>
                  <a:tcPr/>
                </a:tc>
                <a:tc>
                  <a:txBody>
                    <a:bodyPr/>
                    <a:lstStyle/>
                    <a:p>
                      <a:r>
                        <a:rPr lang="en-US" dirty="0">
                          <a:solidFill>
                            <a:schemeClr val="tx1">
                              <a:lumMod val="75000"/>
                              <a:lumOff val="25000"/>
                            </a:schemeClr>
                          </a:solidFill>
                        </a:rPr>
                        <a:t>991</a:t>
                      </a:r>
                    </a:p>
                  </a:txBody>
                  <a:tcPr/>
                </a:tc>
                <a:tc>
                  <a:txBody>
                    <a:bodyPr/>
                    <a:lstStyle/>
                    <a:p>
                      <a:r>
                        <a:rPr lang="en-US" dirty="0">
                          <a:solidFill>
                            <a:schemeClr val="tx1">
                              <a:lumMod val="75000"/>
                              <a:lumOff val="25000"/>
                            </a:schemeClr>
                          </a:solidFill>
                        </a:rPr>
                        <a:t>6% increase</a:t>
                      </a:r>
                    </a:p>
                  </a:txBody>
                  <a:tcPr/>
                </a:tc>
                <a:tc>
                  <a:txBody>
                    <a:bodyPr/>
                    <a:lstStyle/>
                    <a:p>
                      <a:r>
                        <a:rPr lang="en-US" dirty="0">
                          <a:solidFill>
                            <a:schemeClr val="tx1">
                              <a:lumMod val="75000"/>
                              <a:lumOff val="25000"/>
                            </a:schemeClr>
                          </a:solidFill>
                        </a:rPr>
                        <a:t>1,473</a:t>
                      </a:r>
                    </a:p>
                  </a:txBody>
                  <a:tcPr/>
                </a:tc>
                <a:tc>
                  <a:txBody>
                    <a:bodyPr/>
                    <a:lstStyle/>
                    <a:p>
                      <a:r>
                        <a:rPr lang="en-US" dirty="0">
                          <a:solidFill>
                            <a:schemeClr val="tx1">
                              <a:lumMod val="75000"/>
                              <a:lumOff val="25000"/>
                            </a:schemeClr>
                          </a:solidFill>
                        </a:rPr>
                        <a:t>49% increase</a:t>
                      </a:r>
                    </a:p>
                  </a:txBody>
                  <a:tcPr/>
                </a:tc>
                <a:extLst>
                  <a:ext uri="{0D108BD9-81ED-4DB2-BD59-A6C34878D82A}">
                    <a16:rowId xmlns:a16="http://schemas.microsoft.com/office/drawing/2014/main" val="2218501149"/>
                  </a:ext>
                </a:extLst>
              </a:tr>
              <a:tr h="370840">
                <a:tc>
                  <a:txBody>
                    <a:bodyPr/>
                    <a:lstStyle/>
                    <a:p>
                      <a:r>
                        <a:rPr lang="en-US" dirty="0"/>
                        <a:t>3 – Number of people exiting homelessness into permanent housing</a:t>
                      </a:r>
                    </a:p>
                  </a:txBody>
                  <a:tcPr/>
                </a:tc>
                <a:tc>
                  <a:txBody>
                    <a:bodyPr/>
                    <a:lstStyle/>
                    <a:p>
                      <a:r>
                        <a:rPr lang="en-US" dirty="0">
                          <a:solidFill>
                            <a:schemeClr val="tx1">
                              <a:lumMod val="75000"/>
                              <a:lumOff val="25000"/>
                            </a:schemeClr>
                          </a:solidFill>
                        </a:rPr>
                        <a:t>492</a:t>
                      </a:r>
                    </a:p>
                  </a:txBody>
                  <a:tcPr/>
                </a:tc>
                <a:tc>
                  <a:txBody>
                    <a:bodyPr/>
                    <a:lstStyle/>
                    <a:p>
                      <a:r>
                        <a:rPr lang="en-US" dirty="0">
                          <a:solidFill>
                            <a:schemeClr val="tx1">
                              <a:lumMod val="75000"/>
                              <a:lumOff val="25000"/>
                            </a:schemeClr>
                          </a:solidFill>
                        </a:rPr>
                        <a:t>13% increase</a:t>
                      </a:r>
                    </a:p>
                  </a:txBody>
                  <a:tcPr/>
                </a:tc>
                <a:tc>
                  <a:txBody>
                    <a:bodyPr/>
                    <a:lstStyle/>
                    <a:p>
                      <a:r>
                        <a:rPr lang="en-US" dirty="0">
                          <a:solidFill>
                            <a:schemeClr val="tx1">
                              <a:lumMod val="75000"/>
                              <a:lumOff val="25000"/>
                            </a:schemeClr>
                          </a:solidFill>
                        </a:rPr>
                        <a:t>676</a:t>
                      </a:r>
                    </a:p>
                  </a:txBody>
                  <a:tcPr/>
                </a:tc>
                <a:tc>
                  <a:txBody>
                    <a:bodyPr/>
                    <a:lstStyle/>
                    <a:p>
                      <a:r>
                        <a:rPr lang="en-US" dirty="0">
                          <a:solidFill>
                            <a:schemeClr val="tx1">
                              <a:lumMod val="75000"/>
                              <a:lumOff val="25000"/>
                            </a:schemeClr>
                          </a:solidFill>
                        </a:rPr>
                        <a:t>37% increase</a:t>
                      </a:r>
                    </a:p>
                  </a:txBody>
                  <a:tcPr/>
                </a:tc>
                <a:extLst>
                  <a:ext uri="{0D108BD9-81ED-4DB2-BD59-A6C34878D82A}">
                    <a16:rowId xmlns:a16="http://schemas.microsoft.com/office/drawing/2014/main" val="1720373045"/>
                  </a:ext>
                </a:extLst>
              </a:tr>
            </a:tbl>
          </a:graphicData>
        </a:graphic>
      </p:graphicFrame>
      <p:sp>
        <p:nvSpPr>
          <p:cNvPr id="3" name="Content Placeholder 2">
            <a:extLst>
              <a:ext uri="{FF2B5EF4-FFF2-40B4-BE49-F238E27FC236}">
                <a16:creationId xmlns:a16="http://schemas.microsoft.com/office/drawing/2014/main" id="{4718974A-739B-96EA-42C3-DD0D9896DA4A}"/>
              </a:ext>
            </a:extLst>
          </p:cNvPr>
          <p:cNvSpPr>
            <a:spLocks noGrp="1"/>
          </p:cNvSpPr>
          <p:nvPr>
            <p:ph idx="1"/>
          </p:nvPr>
        </p:nvSpPr>
        <p:spPr>
          <a:xfrm>
            <a:off x="1036320" y="6019526"/>
            <a:ext cx="10412730" cy="785379"/>
          </a:xfrm>
        </p:spPr>
        <p:txBody>
          <a:bodyPr>
            <a:normAutofit/>
          </a:bodyPr>
          <a:lstStyle/>
          <a:p>
            <a:pPr marL="0" indent="0">
              <a:buNone/>
            </a:pPr>
            <a:r>
              <a:rPr lang="en-US" sz="1300" dirty="0"/>
              <a:t>*Note: Rather than decreases from baseline, these small increases were deemed to reverse the upward trends that had been experienced in recent years.</a:t>
            </a:r>
          </a:p>
          <a:p>
            <a:endParaRPr lang="en-US" dirty="0"/>
          </a:p>
        </p:txBody>
      </p:sp>
      <p:sp>
        <p:nvSpPr>
          <p:cNvPr id="5" name="Slide Number Placeholder 4">
            <a:extLst>
              <a:ext uri="{FF2B5EF4-FFF2-40B4-BE49-F238E27FC236}">
                <a16:creationId xmlns:a16="http://schemas.microsoft.com/office/drawing/2014/main" id="{ECCB318E-A370-14F4-CD69-BFC29CD0D1D5}"/>
              </a:ext>
            </a:extLst>
          </p:cNvPr>
          <p:cNvSpPr>
            <a:spLocks noGrp="1"/>
          </p:cNvSpPr>
          <p:nvPr>
            <p:ph type="sldNum" sz="quarter" idx="12"/>
          </p:nvPr>
        </p:nvSpPr>
        <p:spPr/>
        <p:txBody>
          <a:bodyPr/>
          <a:lstStyle/>
          <a:p>
            <a:fld id="{B39FA255-9F49-4814-A3F4-92094FD59458}" type="slidenum">
              <a:rPr lang="en-US" sz="1200" smtClean="0"/>
              <a:t>12</a:t>
            </a:fld>
            <a:endParaRPr lang="en-US" dirty="0"/>
          </a:p>
        </p:txBody>
      </p:sp>
      <p:sp>
        <p:nvSpPr>
          <p:cNvPr id="6" name="Date Placeholder 5">
            <a:extLst>
              <a:ext uri="{FF2B5EF4-FFF2-40B4-BE49-F238E27FC236}">
                <a16:creationId xmlns:a16="http://schemas.microsoft.com/office/drawing/2014/main" id="{A378B1DC-C186-DDDB-7160-F8F9E1DAA382}"/>
              </a:ext>
            </a:extLst>
          </p:cNvPr>
          <p:cNvSpPr>
            <a:spLocks noGrp="1"/>
          </p:cNvSpPr>
          <p:nvPr>
            <p:ph type="dt" sz="half" idx="10"/>
          </p:nvPr>
        </p:nvSpPr>
        <p:spPr/>
        <p:txBody>
          <a:bodyPr/>
          <a:lstStyle/>
          <a:p>
            <a:r>
              <a:rPr lang="en-US" sz="1200" dirty="0"/>
              <a:t>1/31/24</a:t>
            </a:r>
          </a:p>
        </p:txBody>
      </p:sp>
    </p:spTree>
    <p:extLst>
      <p:ext uri="{BB962C8B-B14F-4D97-AF65-F5344CB8AC3E}">
        <p14:creationId xmlns:p14="http://schemas.microsoft.com/office/powerpoint/2010/main" val="57180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HHAP-3 Outcome Goals  &amp; Progress </a:t>
            </a:r>
          </a:p>
        </p:txBody>
      </p:sp>
      <p:graphicFrame>
        <p:nvGraphicFramePr>
          <p:cNvPr id="4" name="Table 3">
            <a:extLst>
              <a:ext uri="{FF2B5EF4-FFF2-40B4-BE49-F238E27FC236}">
                <a16:creationId xmlns:a16="http://schemas.microsoft.com/office/drawing/2014/main" id="{60A35E88-24BF-E0F3-F798-9D70312231B9}"/>
              </a:ext>
            </a:extLst>
          </p:cNvPr>
          <p:cNvGraphicFramePr>
            <a:graphicFrameLocks noGrp="1"/>
          </p:cNvGraphicFramePr>
          <p:nvPr>
            <p:extLst>
              <p:ext uri="{D42A27DB-BD31-4B8C-83A1-F6EECF244321}">
                <p14:modId xmlns:p14="http://schemas.microsoft.com/office/powerpoint/2010/main" val="495627734"/>
              </p:ext>
            </p:extLst>
          </p:nvPr>
        </p:nvGraphicFramePr>
        <p:xfrm>
          <a:off x="1200190" y="1840543"/>
          <a:ext cx="9955490" cy="3754120"/>
        </p:xfrm>
        <a:graphic>
          <a:graphicData uri="http://schemas.openxmlformats.org/drawingml/2006/table">
            <a:tbl>
              <a:tblPr firstRow="1" bandRow="1">
                <a:tableStyleId>{5C22544A-7EE6-4342-B048-85BDC9FD1C3A}</a:tableStyleId>
              </a:tblPr>
              <a:tblGrid>
                <a:gridCol w="3613684">
                  <a:extLst>
                    <a:ext uri="{9D8B030D-6E8A-4147-A177-3AD203B41FA5}">
                      <a16:colId xmlns:a16="http://schemas.microsoft.com/office/drawing/2014/main" val="3964846643"/>
                    </a:ext>
                  </a:extLst>
                </a:gridCol>
                <a:gridCol w="1581027">
                  <a:extLst>
                    <a:ext uri="{9D8B030D-6E8A-4147-A177-3AD203B41FA5}">
                      <a16:colId xmlns:a16="http://schemas.microsoft.com/office/drawing/2014/main" val="3120650650"/>
                    </a:ext>
                  </a:extLst>
                </a:gridCol>
                <a:gridCol w="1545631">
                  <a:extLst>
                    <a:ext uri="{9D8B030D-6E8A-4147-A177-3AD203B41FA5}">
                      <a16:colId xmlns:a16="http://schemas.microsoft.com/office/drawing/2014/main" val="3285394930"/>
                    </a:ext>
                  </a:extLst>
                </a:gridCol>
                <a:gridCol w="1498436">
                  <a:extLst>
                    <a:ext uri="{9D8B030D-6E8A-4147-A177-3AD203B41FA5}">
                      <a16:colId xmlns:a16="http://schemas.microsoft.com/office/drawing/2014/main" val="4042499914"/>
                    </a:ext>
                  </a:extLst>
                </a:gridCol>
                <a:gridCol w="1716712">
                  <a:extLst>
                    <a:ext uri="{9D8B030D-6E8A-4147-A177-3AD203B41FA5}">
                      <a16:colId xmlns:a16="http://schemas.microsoft.com/office/drawing/2014/main" val="2362295554"/>
                    </a:ext>
                  </a:extLst>
                </a:gridCol>
              </a:tblGrid>
              <a:tr h="370840">
                <a:tc rowSpan="2">
                  <a:txBody>
                    <a:bodyPr/>
                    <a:lstStyle/>
                    <a:p>
                      <a:r>
                        <a:rPr lang="en-US" dirty="0"/>
                        <a:t>System Performance Measure</a:t>
                      </a:r>
                    </a:p>
                  </a:txBody>
                  <a:tcPr/>
                </a:tc>
                <a:tc gridSpan="2">
                  <a:txBody>
                    <a:bodyPr/>
                    <a:lstStyle/>
                    <a:p>
                      <a:pPr algn="ctr"/>
                      <a:r>
                        <a:rPr lang="en-US" dirty="0"/>
                        <a:t>HHAP-3 </a:t>
                      </a:r>
                    </a:p>
                  </a:txBody>
                  <a:tcPr/>
                </a:tc>
                <a:tc hMerge="1">
                  <a:txBody>
                    <a:bodyPr/>
                    <a:lstStyle/>
                    <a:p>
                      <a:endParaRPr lang="en-US" dirty="0"/>
                    </a:p>
                  </a:txBody>
                  <a:tcPr/>
                </a:tc>
                <a:tc gridSpan="2">
                  <a:txBody>
                    <a:bodyPr/>
                    <a:lstStyle/>
                    <a:p>
                      <a:pPr algn="ctr"/>
                      <a:r>
                        <a:rPr lang="en-US" dirty="0"/>
                        <a:t>HHAP-5</a:t>
                      </a:r>
                    </a:p>
                  </a:txBody>
                  <a:tcPr/>
                </a:tc>
                <a:tc hMerge="1">
                  <a:txBody>
                    <a:bodyPr/>
                    <a:lstStyle/>
                    <a:p>
                      <a:endParaRPr lang="en-US" dirty="0"/>
                    </a:p>
                  </a:txBody>
                  <a:tcPr/>
                </a:tc>
                <a:extLst>
                  <a:ext uri="{0D108BD9-81ED-4DB2-BD59-A6C34878D82A}">
                    <a16:rowId xmlns:a16="http://schemas.microsoft.com/office/drawing/2014/main" val="3727321397"/>
                  </a:ext>
                </a:extLst>
              </a:tr>
              <a:tr h="370840">
                <a:tc vMerge="1">
                  <a:txBody>
                    <a:bodyPr/>
                    <a:lstStyle/>
                    <a:p>
                      <a:endParaRPr lang="en-US" dirty="0"/>
                    </a:p>
                  </a:txBody>
                  <a:tcPr/>
                </a:tc>
                <a:tc>
                  <a:txBody>
                    <a:bodyPr/>
                    <a:lstStyle/>
                    <a:p>
                      <a:r>
                        <a:rPr lang="en-US" dirty="0"/>
                        <a:t>Calendar Year (CY) 2020 Data</a:t>
                      </a:r>
                    </a:p>
                  </a:txBody>
                  <a:tcPr/>
                </a:tc>
                <a:tc>
                  <a:txBody>
                    <a:bodyPr/>
                    <a:lstStyle/>
                    <a:p>
                      <a:r>
                        <a:rPr lang="en-US" dirty="0"/>
                        <a:t>Goal</a:t>
                      </a:r>
                    </a:p>
                  </a:txBody>
                  <a:tcPr/>
                </a:tc>
                <a:tc>
                  <a:txBody>
                    <a:bodyPr/>
                    <a:lstStyle/>
                    <a:p>
                      <a:r>
                        <a:rPr lang="en-US" dirty="0"/>
                        <a:t>Calendar Year 2022 Data</a:t>
                      </a:r>
                    </a:p>
                  </a:txBody>
                  <a:tcPr/>
                </a:tc>
                <a:tc>
                  <a:txBody>
                    <a:bodyPr/>
                    <a:lstStyle/>
                    <a:p>
                      <a:r>
                        <a:rPr lang="en-US" dirty="0"/>
                        <a:t>Percent Change from CY 2020</a:t>
                      </a:r>
                    </a:p>
                  </a:txBody>
                  <a:tcPr/>
                </a:tc>
                <a:extLst>
                  <a:ext uri="{0D108BD9-81ED-4DB2-BD59-A6C34878D82A}">
                    <a16:rowId xmlns:a16="http://schemas.microsoft.com/office/drawing/2014/main" val="218730663"/>
                  </a:ext>
                </a:extLst>
              </a:tr>
              <a:tr h="370840">
                <a:tc>
                  <a:txBody>
                    <a:bodyPr/>
                    <a:lstStyle/>
                    <a:p>
                      <a:r>
                        <a:rPr lang="en-US" dirty="0"/>
                        <a:t>4 – Average length of time persons remain homeless after entering the Coordinated Entry System</a:t>
                      </a:r>
                    </a:p>
                  </a:txBody>
                  <a:tcPr/>
                </a:tc>
                <a:tc>
                  <a:txBody>
                    <a:bodyPr/>
                    <a:lstStyle/>
                    <a:p>
                      <a:r>
                        <a:rPr lang="en-US" dirty="0">
                          <a:solidFill>
                            <a:schemeClr val="tx1">
                              <a:lumMod val="75000"/>
                              <a:lumOff val="25000"/>
                            </a:schemeClr>
                          </a:solidFill>
                        </a:rPr>
                        <a:t>126 days</a:t>
                      </a:r>
                    </a:p>
                  </a:txBody>
                  <a:tcPr/>
                </a:tc>
                <a:tc>
                  <a:txBody>
                    <a:bodyPr/>
                    <a:lstStyle/>
                    <a:p>
                      <a:r>
                        <a:rPr lang="en-US" dirty="0">
                          <a:solidFill>
                            <a:schemeClr val="tx1">
                              <a:lumMod val="75000"/>
                              <a:lumOff val="25000"/>
                            </a:schemeClr>
                          </a:solidFill>
                        </a:rPr>
                        <a:t>36.8% increase*</a:t>
                      </a:r>
                    </a:p>
                  </a:txBody>
                  <a:tcPr/>
                </a:tc>
                <a:tc>
                  <a:txBody>
                    <a:bodyPr/>
                    <a:lstStyle/>
                    <a:p>
                      <a:r>
                        <a:rPr lang="en-US" dirty="0">
                          <a:solidFill>
                            <a:schemeClr val="tx1">
                              <a:lumMod val="75000"/>
                              <a:lumOff val="25000"/>
                            </a:schemeClr>
                          </a:solidFill>
                        </a:rPr>
                        <a:t>138 days</a:t>
                      </a:r>
                    </a:p>
                  </a:txBody>
                  <a:tcPr/>
                </a:tc>
                <a:tc>
                  <a:txBody>
                    <a:bodyPr/>
                    <a:lstStyle/>
                    <a:p>
                      <a:r>
                        <a:rPr lang="en-US" dirty="0">
                          <a:solidFill>
                            <a:schemeClr val="tx1">
                              <a:lumMod val="75000"/>
                              <a:lumOff val="25000"/>
                            </a:schemeClr>
                          </a:solidFill>
                        </a:rPr>
                        <a:t>9% increase</a:t>
                      </a:r>
                    </a:p>
                  </a:txBody>
                  <a:tcPr/>
                </a:tc>
                <a:extLst>
                  <a:ext uri="{0D108BD9-81ED-4DB2-BD59-A6C34878D82A}">
                    <a16:rowId xmlns:a16="http://schemas.microsoft.com/office/drawing/2014/main" val="2700492614"/>
                  </a:ext>
                </a:extLst>
              </a:tr>
              <a:tr h="370840">
                <a:tc>
                  <a:txBody>
                    <a:bodyPr/>
                    <a:lstStyle/>
                    <a:p>
                      <a:r>
                        <a:rPr lang="en-US" dirty="0"/>
                        <a:t>5 – Percent of people who return to homelessness within six months of exiting to permanent housing</a:t>
                      </a:r>
                    </a:p>
                  </a:txBody>
                  <a:tcPr/>
                </a:tc>
                <a:tc>
                  <a:txBody>
                    <a:bodyPr/>
                    <a:lstStyle/>
                    <a:p>
                      <a:r>
                        <a:rPr lang="en-US" dirty="0">
                          <a:solidFill>
                            <a:schemeClr val="tx1">
                              <a:lumMod val="75000"/>
                              <a:lumOff val="25000"/>
                            </a:schemeClr>
                          </a:solidFill>
                        </a:rPr>
                        <a:t>6%</a:t>
                      </a:r>
                    </a:p>
                  </a:txBody>
                  <a:tcPr/>
                </a:tc>
                <a:tc>
                  <a:txBody>
                    <a:bodyPr/>
                    <a:lstStyle/>
                    <a:p>
                      <a:r>
                        <a:rPr lang="en-US" dirty="0">
                          <a:solidFill>
                            <a:schemeClr val="tx1">
                              <a:lumMod val="75000"/>
                              <a:lumOff val="25000"/>
                            </a:schemeClr>
                          </a:solidFill>
                        </a:rPr>
                        <a:t>-1% change point</a:t>
                      </a:r>
                    </a:p>
                  </a:txBody>
                  <a:tcPr/>
                </a:tc>
                <a:tc>
                  <a:txBody>
                    <a:bodyPr/>
                    <a:lstStyle/>
                    <a:p>
                      <a:r>
                        <a:rPr lang="en-US" dirty="0">
                          <a:solidFill>
                            <a:schemeClr val="tx1">
                              <a:lumMod val="75000"/>
                              <a:lumOff val="25000"/>
                            </a:schemeClr>
                          </a:solidFill>
                        </a:rPr>
                        <a:t>3%</a:t>
                      </a:r>
                    </a:p>
                  </a:txBody>
                  <a:tcPr/>
                </a:tc>
                <a:tc>
                  <a:txBody>
                    <a:bodyPr/>
                    <a:lstStyle/>
                    <a:p>
                      <a:r>
                        <a:rPr lang="en-US" dirty="0">
                          <a:solidFill>
                            <a:schemeClr val="tx1">
                              <a:lumMod val="75000"/>
                              <a:lumOff val="25000"/>
                            </a:schemeClr>
                          </a:solidFill>
                        </a:rPr>
                        <a:t>-2.93% point change</a:t>
                      </a:r>
                    </a:p>
                  </a:txBody>
                  <a:tcPr/>
                </a:tc>
                <a:extLst>
                  <a:ext uri="{0D108BD9-81ED-4DB2-BD59-A6C34878D82A}">
                    <a16:rowId xmlns:a16="http://schemas.microsoft.com/office/drawing/2014/main" val="1148413414"/>
                  </a:ext>
                </a:extLst>
              </a:tr>
              <a:tr h="370840">
                <a:tc>
                  <a:txBody>
                    <a:bodyPr/>
                    <a:lstStyle/>
                    <a:p>
                      <a:r>
                        <a:rPr lang="en-US" dirty="0"/>
                        <a:t>6 – Number of people with successful placements from street outreach</a:t>
                      </a:r>
                    </a:p>
                  </a:txBody>
                  <a:tcPr/>
                </a:tc>
                <a:tc>
                  <a:txBody>
                    <a:bodyPr/>
                    <a:lstStyle/>
                    <a:p>
                      <a:r>
                        <a:rPr lang="en-US" dirty="0">
                          <a:solidFill>
                            <a:schemeClr val="tx1">
                              <a:lumMod val="75000"/>
                              <a:lumOff val="25000"/>
                            </a:schemeClr>
                          </a:solidFill>
                        </a:rPr>
                        <a:t>2</a:t>
                      </a:r>
                    </a:p>
                  </a:txBody>
                  <a:tcPr/>
                </a:tc>
                <a:tc>
                  <a:txBody>
                    <a:bodyPr/>
                    <a:lstStyle/>
                    <a:p>
                      <a:r>
                        <a:rPr lang="en-US" dirty="0">
                          <a:solidFill>
                            <a:schemeClr val="tx1">
                              <a:lumMod val="75000"/>
                              <a:lumOff val="25000"/>
                            </a:schemeClr>
                          </a:solidFill>
                        </a:rPr>
                        <a:t>100% increase (to 25 people)</a:t>
                      </a:r>
                    </a:p>
                  </a:txBody>
                  <a:tcPr/>
                </a:tc>
                <a:tc>
                  <a:txBody>
                    <a:bodyPr/>
                    <a:lstStyle/>
                    <a:p>
                      <a:r>
                        <a:rPr lang="en-US" dirty="0">
                          <a:solidFill>
                            <a:schemeClr val="tx1">
                              <a:lumMod val="75000"/>
                              <a:lumOff val="25000"/>
                            </a:schemeClr>
                          </a:solidFill>
                        </a:rPr>
                        <a:t>73</a:t>
                      </a:r>
                    </a:p>
                  </a:txBody>
                  <a:tcPr/>
                </a:tc>
                <a:tc>
                  <a:txBody>
                    <a:bodyPr/>
                    <a:lstStyle/>
                    <a:p>
                      <a:r>
                        <a:rPr lang="en-US" dirty="0">
                          <a:solidFill>
                            <a:schemeClr val="tx1">
                              <a:lumMod val="75000"/>
                              <a:lumOff val="25000"/>
                            </a:schemeClr>
                          </a:solidFill>
                        </a:rPr>
                        <a:t>3550% increase</a:t>
                      </a:r>
                    </a:p>
                  </a:txBody>
                  <a:tcPr/>
                </a:tc>
                <a:extLst>
                  <a:ext uri="{0D108BD9-81ED-4DB2-BD59-A6C34878D82A}">
                    <a16:rowId xmlns:a16="http://schemas.microsoft.com/office/drawing/2014/main" val="2218501149"/>
                  </a:ext>
                </a:extLst>
              </a:tr>
            </a:tbl>
          </a:graphicData>
        </a:graphic>
      </p:graphicFrame>
      <p:sp>
        <p:nvSpPr>
          <p:cNvPr id="3" name="Content Placeholder 2">
            <a:extLst>
              <a:ext uri="{FF2B5EF4-FFF2-40B4-BE49-F238E27FC236}">
                <a16:creationId xmlns:a16="http://schemas.microsoft.com/office/drawing/2014/main" id="{95B13610-2800-F1C3-23C6-317405D307FC}"/>
              </a:ext>
            </a:extLst>
          </p:cNvPr>
          <p:cNvSpPr>
            <a:spLocks noGrp="1"/>
          </p:cNvSpPr>
          <p:nvPr>
            <p:ph idx="1"/>
          </p:nvPr>
        </p:nvSpPr>
        <p:spPr>
          <a:xfrm>
            <a:off x="1097280" y="5697846"/>
            <a:ext cx="10370820" cy="785379"/>
          </a:xfrm>
        </p:spPr>
        <p:txBody>
          <a:bodyPr>
            <a:normAutofit/>
          </a:bodyPr>
          <a:lstStyle/>
          <a:p>
            <a:pPr marL="0" indent="0">
              <a:buNone/>
            </a:pPr>
            <a:r>
              <a:rPr lang="en-US" sz="1300" dirty="0"/>
              <a:t>*Note: Rather than decreases from baseline, these small increases were deemed to reverse the upward trends that had been experienced in recent years.</a:t>
            </a:r>
          </a:p>
          <a:p>
            <a:endParaRPr lang="en-US" dirty="0"/>
          </a:p>
        </p:txBody>
      </p:sp>
      <p:sp>
        <p:nvSpPr>
          <p:cNvPr id="5" name="Slide Number Placeholder 4">
            <a:extLst>
              <a:ext uri="{FF2B5EF4-FFF2-40B4-BE49-F238E27FC236}">
                <a16:creationId xmlns:a16="http://schemas.microsoft.com/office/drawing/2014/main" id="{ABEE4470-4001-699C-6177-94C34C767176}"/>
              </a:ext>
            </a:extLst>
          </p:cNvPr>
          <p:cNvSpPr>
            <a:spLocks noGrp="1"/>
          </p:cNvSpPr>
          <p:nvPr>
            <p:ph type="sldNum" sz="quarter" idx="12"/>
          </p:nvPr>
        </p:nvSpPr>
        <p:spPr/>
        <p:txBody>
          <a:bodyPr/>
          <a:lstStyle/>
          <a:p>
            <a:fld id="{B39FA255-9F49-4814-A3F4-92094FD59458}" type="slidenum">
              <a:rPr lang="en-US" sz="1200" smtClean="0"/>
              <a:t>13</a:t>
            </a:fld>
            <a:endParaRPr lang="en-US" sz="1200" dirty="0"/>
          </a:p>
        </p:txBody>
      </p:sp>
      <p:sp>
        <p:nvSpPr>
          <p:cNvPr id="6" name="Date Placeholder 5">
            <a:extLst>
              <a:ext uri="{FF2B5EF4-FFF2-40B4-BE49-F238E27FC236}">
                <a16:creationId xmlns:a16="http://schemas.microsoft.com/office/drawing/2014/main" id="{AB4C118D-05D4-6D08-31FA-549F48223D6C}"/>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191096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9FBA-113C-A899-2F18-C45AC3920216}"/>
              </a:ext>
            </a:extLst>
          </p:cNvPr>
          <p:cNvSpPr>
            <a:spLocks noGrp="1"/>
          </p:cNvSpPr>
          <p:nvPr>
            <p:ph type="title"/>
          </p:nvPr>
        </p:nvSpPr>
        <p:spPr/>
        <p:txBody>
          <a:bodyPr/>
          <a:lstStyle/>
          <a:p>
            <a:r>
              <a:rPr lang="en-US" dirty="0"/>
              <a:t>Tonight’s Focus: </a:t>
            </a:r>
            <a:br>
              <a:rPr lang="en-US" dirty="0"/>
            </a:br>
            <a:r>
              <a:rPr lang="en-US" dirty="0"/>
              <a:t>Pathways to Permanent Housing</a:t>
            </a:r>
          </a:p>
        </p:txBody>
      </p:sp>
      <p:sp>
        <p:nvSpPr>
          <p:cNvPr id="3" name="Content Placeholder 2">
            <a:extLst>
              <a:ext uri="{FF2B5EF4-FFF2-40B4-BE49-F238E27FC236}">
                <a16:creationId xmlns:a16="http://schemas.microsoft.com/office/drawing/2014/main" id="{1B0795F6-A2C2-79EE-591C-5013F1BCECF2}"/>
              </a:ext>
            </a:extLst>
          </p:cNvPr>
          <p:cNvSpPr>
            <a:spLocks noGrp="1"/>
          </p:cNvSpPr>
          <p:nvPr>
            <p:ph idx="1"/>
          </p:nvPr>
        </p:nvSpPr>
        <p:spPr>
          <a:xfrm>
            <a:off x="1097280" y="1845734"/>
            <a:ext cx="10058400" cy="4023360"/>
          </a:xfrm>
        </p:spPr>
        <p:txBody>
          <a:bodyPr/>
          <a:lstStyle/>
          <a:p>
            <a:pPr marL="0" indent="0">
              <a:buNone/>
            </a:pPr>
            <a:r>
              <a:rPr lang="en-US" sz="2400" b="1" dirty="0"/>
              <a:t>Actions from the HHAP-3 and HHAP-4 Plans Relating to Creating Pathways to Permanent Housing:</a:t>
            </a:r>
          </a:p>
          <a:p>
            <a:pPr marL="457200" indent="-457200">
              <a:buFont typeface="+mj-lt"/>
              <a:buAutoNum type="arabicPeriod"/>
            </a:pPr>
            <a:r>
              <a:rPr lang="en-US" sz="2400" dirty="0"/>
              <a:t>Provide Housing Navigation and Housing Retention services in each county through an expansion of case management staff and multi-disciplinary teams utilizing HHAP and PLHA funds.</a:t>
            </a:r>
          </a:p>
          <a:p>
            <a:pPr marL="457200" indent="-457200">
              <a:buFont typeface="+mj-lt"/>
              <a:buAutoNum type="arabicPeriod"/>
            </a:pPr>
            <a:r>
              <a:rPr lang="en-US" sz="2400" dirty="0"/>
              <a:t>Increase non-congregate shelter options with a connection to Housing Navigation services utilizing a trauma-informed Housing First model. </a:t>
            </a:r>
          </a:p>
          <a:p>
            <a:pPr marL="457200" indent="-457200">
              <a:buFont typeface="+mj-lt"/>
              <a:buAutoNum type="arabicPeriod"/>
            </a:pPr>
            <a:r>
              <a:rPr lang="en-US" sz="2400" dirty="0"/>
              <a:t>Expand the supply of permanent supportive housing by utilizing funds from </a:t>
            </a:r>
            <a:r>
              <a:rPr lang="en-US" sz="2400" dirty="0" err="1"/>
              <a:t>Homekey</a:t>
            </a:r>
            <a:r>
              <a:rPr lang="en-US" sz="2400" dirty="0"/>
              <a:t>, PLHA and HHAP to purchase and renovate a minimum of 2 hotels to be operated as permanent supportive housing. </a:t>
            </a:r>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746A429E-7E6B-422D-7490-EA9DD54D9FFF}"/>
              </a:ext>
            </a:extLst>
          </p:cNvPr>
          <p:cNvSpPr>
            <a:spLocks noGrp="1"/>
          </p:cNvSpPr>
          <p:nvPr>
            <p:ph type="sldNum" sz="quarter" idx="12"/>
          </p:nvPr>
        </p:nvSpPr>
        <p:spPr/>
        <p:txBody>
          <a:bodyPr/>
          <a:lstStyle/>
          <a:p>
            <a:fld id="{B39FA255-9F49-4814-A3F4-92094FD59458}" type="slidenum">
              <a:rPr lang="en-US" sz="1200" smtClean="0"/>
              <a:t>14</a:t>
            </a:fld>
            <a:endParaRPr lang="en-US" dirty="0"/>
          </a:p>
        </p:txBody>
      </p:sp>
      <p:sp>
        <p:nvSpPr>
          <p:cNvPr id="5" name="Date Placeholder 4">
            <a:extLst>
              <a:ext uri="{FF2B5EF4-FFF2-40B4-BE49-F238E27FC236}">
                <a16:creationId xmlns:a16="http://schemas.microsoft.com/office/drawing/2014/main" id="{6A942F8C-EE59-25A5-9384-9E01EB409937}"/>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210195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E3D7-1549-A87F-938C-F0A8DF486D16}"/>
              </a:ext>
            </a:extLst>
          </p:cNvPr>
          <p:cNvSpPr>
            <a:spLocks noGrp="1"/>
          </p:cNvSpPr>
          <p:nvPr>
            <p:ph type="title"/>
          </p:nvPr>
        </p:nvSpPr>
        <p:spPr/>
        <p:txBody>
          <a:bodyPr/>
          <a:lstStyle/>
          <a:p>
            <a:r>
              <a:rPr lang="en-US" dirty="0"/>
              <a:t>Pathways to Permanent Housing Breakout Groups</a:t>
            </a:r>
          </a:p>
        </p:txBody>
      </p:sp>
      <p:sp>
        <p:nvSpPr>
          <p:cNvPr id="3" name="Content Placeholder 2">
            <a:extLst>
              <a:ext uri="{FF2B5EF4-FFF2-40B4-BE49-F238E27FC236}">
                <a16:creationId xmlns:a16="http://schemas.microsoft.com/office/drawing/2014/main" id="{4A36C7FF-A535-0EA0-AFEB-F9ED02304AF6}"/>
              </a:ext>
            </a:extLst>
          </p:cNvPr>
          <p:cNvSpPr>
            <a:spLocks noGrp="1"/>
          </p:cNvSpPr>
          <p:nvPr>
            <p:ph idx="1"/>
          </p:nvPr>
        </p:nvSpPr>
        <p:spPr>
          <a:xfrm>
            <a:off x="1097279" y="1845734"/>
            <a:ext cx="10151745" cy="4023360"/>
          </a:xfrm>
        </p:spPr>
        <p:txBody>
          <a:bodyPr>
            <a:normAutofit/>
          </a:bodyPr>
          <a:lstStyle/>
          <a:p>
            <a:pPr>
              <a:buFont typeface="Wingdings" panose="05000000000000000000" pitchFamily="2" charset="2"/>
              <a:buChar char="v"/>
            </a:pPr>
            <a:r>
              <a:rPr lang="en-US" sz="2400" dirty="0"/>
              <a:t>HHAP-3 and 4 actions: should any be expanded, improved, or ended? </a:t>
            </a:r>
          </a:p>
          <a:p>
            <a:pPr>
              <a:buFont typeface="Wingdings" panose="05000000000000000000" pitchFamily="2" charset="2"/>
              <a:buChar char="v"/>
            </a:pPr>
            <a:r>
              <a:rPr lang="en-US" sz="2400" dirty="0"/>
              <a:t>What projects is your organization working on that relate to the system performance measures?</a:t>
            </a:r>
          </a:p>
          <a:p>
            <a:pPr>
              <a:buFont typeface="Wingdings" panose="05000000000000000000" pitchFamily="2" charset="2"/>
              <a:buChar char="v"/>
            </a:pPr>
            <a:r>
              <a:rPr lang="en-US" sz="2400" dirty="0"/>
              <a:t>Are there best practices you know of or a program you’ve wanted to pilot? </a:t>
            </a:r>
          </a:p>
          <a:p>
            <a:pPr>
              <a:buFont typeface="Wingdings" panose="05000000000000000000" pitchFamily="2" charset="2"/>
              <a:buChar char="v"/>
            </a:pPr>
            <a:r>
              <a:rPr lang="en-US" sz="2400" dirty="0"/>
              <a:t>How can we include people with lived experience? </a:t>
            </a:r>
          </a:p>
          <a:p>
            <a:r>
              <a:rPr lang="en-US" sz="2400" b="1" dirty="0"/>
              <a:t>Impacts on System Performance Measures:</a:t>
            </a:r>
          </a:p>
          <a:p>
            <a:r>
              <a:rPr lang="en-US" sz="2400" dirty="0"/>
              <a:t>As your group discusses the questions above, we will ask you to note which System Performance Measures you think the suggested action, project, or practice would impact. </a:t>
            </a:r>
          </a:p>
          <a:p>
            <a:endParaRPr lang="en-US" dirty="0"/>
          </a:p>
        </p:txBody>
      </p:sp>
      <p:sp>
        <p:nvSpPr>
          <p:cNvPr id="4" name="Slide Number Placeholder 3">
            <a:extLst>
              <a:ext uri="{FF2B5EF4-FFF2-40B4-BE49-F238E27FC236}">
                <a16:creationId xmlns:a16="http://schemas.microsoft.com/office/drawing/2014/main" id="{B0A6282C-EF04-92EB-FB23-864579C2658E}"/>
              </a:ext>
            </a:extLst>
          </p:cNvPr>
          <p:cNvSpPr>
            <a:spLocks noGrp="1"/>
          </p:cNvSpPr>
          <p:nvPr>
            <p:ph type="sldNum" sz="quarter" idx="12"/>
          </p:nvPr>
        </p:nvSpPr>
        <p:spPr/>
        <p:txBody>
          <a:bodyPr/>
          <a:lstStyle/>
          <a:p>
            <a:fld id="{B39FA255-9F49-4814-A3F4-92094FD59458}" type="slidenum">
              <a:rPr lang="en-US" sz="1200" smtClean="0"/>
              <a:t>15</a:t>
            </a:fld>
            <a:endParaRPr lang="en-US" dirty="0"/>
          </a:p>
        </p:txBody>
      </p:sp>
      <p:sp>
        <p:nvSpPr>
          <p:cNvPr id="5" name="Date Placeholder 4">
            <a:extLst>
              <a:ext uri="{FF2B5EF4-FFF2-40B4-BE49-F238E27FC236}">
                <a16:creationId xmlns:a16="http://schemas.microsoft.com/office/drawing/2014/main" id="{498058D2-8E79-74F0-5D83-B5178BF21345}"/>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162594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FF4-BC88-6854-BEA5-D55344FB0A68}"/>
              </a:ext>
            </a:extLst>
          </p:cNvPr>
          <p:cNvSpPr>
            <a:spLocks noGrp="1"/>
          </p:cNvSpPr>
          <p:nvPr>
            <p:ph type="title"/>
          </p:nvPr>
        </p:nvSpPr>
        <p:spPr/>
        <p:txBody>
          <a:bodyPr/>
          <a:lstStyle/>
          <a:p>
            <a:r>
              <a:rPr lang="en-US" dirty="0"/>
              <a:t>How Breakout Groups Will Work</a:t>
            </a:r>
          </a:p>
        </p:txBody>
      </p:sp>
      <p:sp>
        <p:nvSpPr>
          <p:cNvPr id="3" name="Content Placeholder 2">
            <a:extLst>
              <a:ext uri="{FF2B5EF4-FFF2-40B4-BE49-F238E27FC236}">
                <a16:creationId xmlns:a16="http://schemas.microsoft.com/office/drawing/2014/main" id="{AD702AE8-3E9D-2355-92C1-2EA0EA3AD972}"/>
              </a:ext>
            </a:extLst>
          </p:cNvPr>
          <p:cNvSpPr>
            <a:spLocks noGrp="1"/>
          </p:cNvSpPr>
          <p:nvPr>
            <p:ph idx="1"/>
          </p:nvPr>
        </p:nvSpPr>
        <p:spPr/>
        <p:txBody>
          <a:bodyPr>
            <a:normAutofit/>
          </a:bodyPr>
          <a:lstStyle/>
          <a:p>
            <a:pPr>
              <a:buFont typeface="Wingdings" panose="05000000000000000000" pitchFamily="2" charset="2"/>
              <a:buChar char="v"/>
            </a:pPr>
            <a:r>
              <a:rPr lang="en-US" b="1" dirty="0"/>
              <a:t>For groups meeting in-person: </a:t>
            </a:r>
            <a:r>
              <a:rPr lang="en-US" dirty="0"/>
              <a:t>you should each have a facilitator and a notetaker in your room with handouts that outline the information from the previous slide and you will all meet separately as one group. Sareena will also virtually place you in a breakout group so that you do not hear any of the online discussions. We will bring you back to the Main Meeting Room when the time is up and your group facilitator or notetaker will share a summary of your discussion.</a:t>
            </a:r>
          </a:p>
          <a:p>
            <a:pPr>
              <a:buFont typeface="Wingdings" panose="05000000000000000000" pitchFamily="2" charset="2"/>
              <a:buChar char="v"/>
            </a:pPr>
            <a:r>
              <a:rPr lang="en-US" b="1" dirty="0"/>
              <a:t>For those who are online as individuals: </a:t>
            </a:r>
            <a:r>
              <a:rPr lang="en-US" dirty="0"/>
              <a:t>we will have 1 or 2 virtual Breakout Groups here on Zoom. Sareena will randomly place you in a group and you will be asked to participate in that group’s virtual meeting room.  You will have both a facilitator and notetaker in your Breakout Group. We will bring you back into the Main Meeting Room when the time is up and your group facilitator or notetaker will share a summary of your ideas.</a:t>
            </a:r>
          </a:p>
          <a:p>
            <a:pPr>
              <a:buFont typeface="Wingdings" panose="05000000000000000000" pitchFamily="2" charset="2"/>
              <a:buChar char="v"/>
            </a:pPr>
            <a:r>
              <a:rPr lang="en-US" b="1" dirty="0"/>
              <a:t>The Breakout Group discussions will take about 40-45 minutes. </a:t>
            </a:r>
          </a:p>
          <a:p>
            <a:endParaRPr lang="en-US" dirty="0"/>
          </a:p>
          <a:p>
            <a:endParaRPr lang="en-US" dirty="0"/>
          </a:p>
        </p:txBody>
      </p:sp>
      <p:sp>
        <p:nvSpPr>
          <p:cNvPr id="4" name="Slide Number Placeholder 3">
            <a:extLst>
              <a:ext uri="{FF2B5EF4-FFF2-40B4-BE49-F238E27FC236}">
                <a16:creationId xmlns:a16="http://schemas.microsoft.com/office/drawing/2014/main" id="{6A3518C3-B62F-0DFF-F723-3F3DDAE26AD8}"/>
              </a:ext>
            </a:extLst>
          </p:cNvPr>
          <p:cNvSpPr>
            <a:spLocks noGrp="1"/>
          </p:cNvSpPr>
          <p:nvPr>
            <p:ph type="sldNum" sz="quarter" idx="12"/>
          </p:nvPr>
        </p:nvSpPr>
        <p:spPr/>
        <p:txBody>
          <a:bodyPr/>
          <a:lstStyle/>
          <a:p>
            <a:fld id="{B39FA255-9F49-4814-A3F4-92094FD59458}" type="slidenum">
              <a:rPr lang="en-US" sz="1200" smtClean="0"/>
              <a:t>16</a:t>
            </a:fld>
            <a:endParaRPr lang="en-US" dirty="0"/>
          </a:p>
        </p:txBody>
      </p:sp>
      <p:sp>
        <p:nvSpPr>
          <p:cNvPr id="5" name="Date Placeholder 4">
            <a:extLst>
              <a:ext uri="{FF2B5EF4-FFF2-40B4-BE49-F238E27FC236}">
                <a16:creationId xmlns:a16="http://schemas.microsoft.com/office/drawing/2014/main" id="{A32AD047-3685-829A-0FC6-4155730DB2DA}"/>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312462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A49F9A02-1768-79FD-0CAC-3083A00EC5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12" y="640080"/>
            <a:ext cx="5577840" cy="5577840"/>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F293766-21B4-3280-F73A-D927B76468B2}"/>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dirty="0">
                <a:solidFill>
                  <a:srgbClr val="FFFFFF"/>
                </a:solidFill>
              </a:rPr>
              <a:t>Questions and Comments</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4D83C781-056F-7721-AFF6-E53D6895C5B5}"/>
              </a:ext>
            </a:extLst>
          </p:cNvPr>
          <p:cNvSpPr>
            <a:spLocks noGrp="1"/>
          </p:cNvSpPr>
          <p:nvPr>
            <p:ph type="sldNum" sz="quarter" idx="12"/>
          </p:nvPr>
        </p:nvSpPr>
        <p:spPr/>
        <p:txBody>
          <a:bodyPr/>
          <a:lstStyle/>
          <a:p>
            <a:fld id="{B39FA255-9F49-4814-A3F4-92094FD59458}" type="slidenum">
              <a:rPr lang="en-US" sz="1200" smtClean="0"/>
              <a:t>17</a:t>
            </a:fld>
            <a:endParaRPr lang="en-US" dirty="0"/>
          </a:p>
        </p:txBody>
      </p:sp>
      <p:sp>
        <p:nvSpPr>
          <p:cNvPr id="6" name="Date Placeholder 5">
            <a:extLst>
              <a:ext uri="{FF2B5EF4-FFF2-40B4-BE49-F238E27FC236}">
                <a16:creationId xmlns:a16="http://schemas.microsoft.com/office/drawing/2014/main" id="{AAF31270-F65C-7D5D-3F54-11F1EB9C47B0}"/>
              </a:ext>
            </a:extLst>
          </p:cNvPr>
          <p:cNvSpPr>
            <a:spLocks noGrp="1"/>
          </p:cNvSpPr>
          <p:nvPr>
            <p:ph type="dt" sz="half" idx="10"/>
          </p:nvPr>
        </p:nvSpPr>
        <p:spPr/>
        <p:txBody>
          <a:bodyPr/>
          <a:lstStyle/>
          <a:p>
            <a:r>
              <a:rPr lang="en-US" sz="1200" dirty="0">
                <a:solidFill>
                  <a:schemeClr val="tx1">
                    <a:lumMod val="75000"/>
                    <a:lumOff val="25000"/>
                  </a:schemeClr>
                </a:solidFill>
              </a:rPr>
              <a:t>1/31/24</a:t>
            </a:r>
          </a:p>
        </p:txBody>
      </p:sp>
    </p:spTree>
    <p:extLst>
      <p:ext uri="{BB962C8B-B14F-4D97-AF65-F5344CB8AC3E}">
        <p14:creationId xmlns:p14="http://schemas.microsoft.com/office/powerpoint/2010/main" val="252884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7CEC-6399-D2E3-3C93-A837AD55ED5B}"/>
              </a:ext>
            </a:extLst>
          </p:cNvPr>
          <p:cNvSpPr>
            <a:spLocks noGrp="1"/>
          </p:cNvSpPr>
          <p:nvPr>
            <p:ph type="title"/>
          </p:nvPr>
        </p:nvSpPr>
        <p:spPr>
          <a:xfrm>
            <a:off x="1096963" y="614814"/>
            <a:ext cx="9548236" cy="1081303"/>
          </a:xfrm>
        </p:spPr>
        <p:txBody>
          <a:bodyPr/>
          <a:lstStyle/>
          <a:p>
            <a:r>
              <a:rPr lang="en-US" dirty="0"/>
              <a:t>Schedule and Next Steps</a:t>
            </a:r>
          </a:p>
        </p:txBody>
      </p:sp>
      <p:graphicFrame>
        <p:nvGraphicFramePr>
          <p:cNvPr id="7" name="Content Placeholder 6">
            <a:extLst>
              <a:ext uri="{FF2B5EF4-FFF2-40B4-BE49-F238E27FC236}">
                <a16:creationId xmlns:a16="http://schemas.microsoft.com/office/drawing/2014/main" id="{C3FB4BBC-AAC4-0D77-9B96-CCC1D4C4C41D}"/>
              </a:ext>
            </a:extLst>
          </p:cNvPr>
          <p:cNvGraphicFramePr>
            <a:graphicFrameLocks noGrp="1"/>
          </p:cNvGraphicFramePr>
          <p:nvPr>
            <p:ph idx="1"/>
            <p:extLst>
              <p:ext uri="{D42A27DB-BD31-4B8C-83A1-F6EECF244321}">
                <p14:modId xmlns:p14="http://schemas.microsoft.com/office/powerpoint/2010/main" val="908431087"/>
              </p:ext>
            </p:extLst>
          </p:nvPr>
        </p:nvGraphicFramePr>
        <p:xfrm>
          <a:off x="1096963" y="1858618"/>
          <a:ext cx="10199688" cy="4276166"/>
        </p:xfrm>
        <a:graphic>
          <a:graphicData uri="http://schemas.openxmlformats.org/drawingml/2006/table">
            <a:tbl>
              <a:tblPr firstRow="1" bandRow="1">
                <a:tableStyleId>{5C22544A-7EE6-4342-B048-85BDC9FD1C3A}</a:tableStyleId>
              </a:tblPr>
              <a:tblGrid>
                <a:gridCol w="3504533">
                  <a:extLst>
                    <a:ext uri="{9D8B030D-6E8A-4147-A177-3AD203B41FA5}">
                      <a16:colId xmlns:a16="http://schemas.microsoft.com/office/drawing/2014/main" val="3063198938"/>
                    </a:ext>
                  </a:extLst>
                </a:gridCol>
                <a:gridCol w="6695155">
                  <a:extLst>
                    <a:ext uri="{9D8B030D-6E8A-4147-A177-3AD203B41FA5}">
                      <a16:colId xmlns:a16="http://schemas.microsoft.com/office/drawing/2014/main" val="4101171325"/>
                    </a:ext>
                  </a:extLst>
                </a:gridCol>
              </a:tblGrid>
              <a:tr h="506806">
                <a:tc>
                  <a:txBody>
                    <a:bodyPr/>
                    <a:lstStyle/>
                    <a:p>
                      <a:r>
                        <a:rPr lang="en-US" dirty="0"/>
                        <a:t>Date</a:t>
                      </a:r>
                    </a:p>
                  </a:txBody>
                  <a:tcPr/>
                </a:tc>
                <a:tc>
                  <a:txBody>
                    <a:bodyPr/>
                    <a:lstStyle/>
                    <a:p>
                      <a:r>
                        <a:rPr lang="en-US" dirty="0"/>
                        <a:t>Activity</a:t>
                      </a:r>
                    </a:p>
                  </a:txBody>
                  <a:tcPr/>
                </a:tc>
                <a:extLst>
                  <a:ext uri="{0D108BD9-81ED-4DB2-BD59-A6C34878D82A}">
                    <a16:rowId xmlns:a16="http://schemas.microsoft.com/office/drawing/2014/main" val="3081023951"/>
                  </a:ext>
                </a:extLst>
              </a:tr>
              <a:tr h="370840">
                <a:tc>
                  <a:txBody>
                    <a:bodyPr/>
                    <a:lstStyle/>
                    <a:p>
                      <a:r>
                        <a:rPr lang="en-US" b="0">
                          <a:solidFill>
                            <a:schemeClr val="tx1">
                              <a:lumMod val="75000"/>
                              <a:lumOff val="25000"/>
                            </a:schemeClr>
                          </a:solidFill>
                        </a:rPr>
                        <a:t>January 31, 2024</a:t>
                      </a:r>
                      <a:endParaRPr lang="en-US" b="0" dirty="0">
                        <a:solidFill>
                          <a:schemeClr val="tx1">
                            <a:lumMod val="75000"/>
                            <a:lumOff val="25000"/>
                          </a:schemeClr>
                        </a:solidFill>
                      </a:endParaRPr>
                    </a:p>
                  </a:txBody>
                  <a:tcPr/>
                </a:tc>
                <a:tc>
                  <a:txBody>
                    <a:bodyPr/>
                    <a:lstStyle/>
                    <a:p>
                      <a:r>
                        <a:rPr lang="en-US" b="1" dirty="0">
                          <a:solidFill>
                            <a:schemeClr val="tx1">
                              <a:lumMod val="75000"/>
                              <a:lumOff val="25000"/>
                            </a:schemeClr>
                          </a:solidFill>
                        </a:rPr>
                        <a:t>Public Meeting #1 </a:t>
                      </a:r>
                      <a:r>
                        <a:rPr lang="en-US" dirty="0">
                          <a:solidFill>
                            <a:schemeClr val="tx1">
                              <a:lumMod val="75000"/>
                              <a:lumOff val="25000"/>
                            </a:schemeClr>
                          </a:solidFill>
                        </a:rPr>
                        <a:t>(tonight, Pathways to Permanent Housing Focus)</a:t>
                      </a:r>
                    </a:p>
                  </a:txBody>
                  <a:tcPr/>
                </a:tc>
                <a:extLst>
                  <a:ext uri="{0D108BD9-81ED-4DB2-BD59-A6C34878D82A}">
                    <a16:rowId xmlns:a16="http://schemas.microsoft.com/office/drawing/2014/main" val="3087910991"/>
                  </a:ext>
                </a:extLst>
              </a:tr>
              <a:tr h="370840">
                <a:tc>
                  <a:txBody>
                    <a:bodyPr/>
                    <a:lstStyle/>
                    <a:p>
                      <a:r>
                        <a:rPr lang="en-US" b="0" dirty="0">
                          <a:solidFill>
                            <a:schemeClr val="tx1">
                              <a:lumMod val="75000"/>
                              <a:lumOff val="25000"/>
                            </a:schemeClr>
                          </a:solidFill>
                        </a:rPr>
                        <a:t>February 8, 2024</a:t>
                      </a:r>
                    </a:p>
                  </a:txBody>
                  <a:tcPr/>
                </a:tc>
                <a:tc>
                  <a:txBody>
                    <a:bodyPr/>
                    <a:lstStyle/>
                    <a:p>
                      <a:r>
                        <a:rPr lang="en-US" b="1" dirty="0">
                          <a:solidFill>
                            <a:schemeClr val="tx1">
                              <a:lumMod val="75000"/>
                              <a:lumOff val="25000"/>
                            </a:schemeClr>
                          </a:solidFill>
                        </a:rPr>
                        <a:t>Public Meeting #2 </a:t>
                      </a:r>
                      <a:r>
                        <a:rPr lang="en-US" dirty="0">
                          <a:solidFill>
                            <a:schemeClr val="tx1">
                              <a:lumMod val="75000"/>
                              <a:lumOff val="25000"/>
                            </a:schemeClr>
                          </a:solidFill>
                        </a:rPr>
                        <a:t>(Pathways to Equity Focus)</a:t>
                      </a:r>
                    </a:p>
                  </a:txBody>
                  <a:tcPr/>
                </a:tc>
                <a:extLst>
                  <a:ext uri="{0D108BD9-81ED-4DB2-BD59-A6C34878D82A}">
                    <a16:rowId xmlns:a16="http://schemas.microsoft.com/office/drawing/2014/main" val="3549561008"/>
                  </a:ext>
                </a:extLst>
              </a:tr>
              <a:tr h="370840">
                <a:tc>
                  <a:txBody>
                    <a:bodyPr/>
                    <a:lstStyle/>
                    <a:p>
                      <a:r>
                        <a:rPr lang="en-US" b="0" dirty="0">
                          <a:solidFill>
                            <a:schemeClr val="tx1">
                              <a:lumMod val="75000"/>
                              <a:lumOff val="25000"/>
                            </a:schemeClr>
                          </a:solidFill>
                        </a:rPr>
                        <a:t>February 22, 2024</a:t>
                      </a:r>
                    </a:p>
                  </a:txBody>
                  <a:tcPr/>
                </a:tc>
                <a:tc>
                  <a:txBody>
                    <a:bodyPr/>
                    <a:lstStyle/>
                    <a:p>
                      <a:r>
                        <a:rPr lang="en-US" b="1" dirty="0">
                          <a:solidFill>
                            <a:schemeClr val="tx1">
                              <a:lumMod val="75000"/>
                              <a:lumOff val="25000"/>
                            </a:schemeClr>
                          </a:solidFill>
                        </a:rPr>
                        <a:t>Public Meeting #3 </a:t>
                      </a:r>
                      <a:r>
                        <a:rPr lang="en-US" dirty="0">
                          <a:solidFill>
                            <a:schemeClr val="tx1">
                              <a:lumMod val="75000"/>
                              <a:lumOff val="25000"/>
                            </a:schemeClr>
                          </a:solidFill>
                        </a:rPr>
                        <a:t>(Summary of Recommended Actions and Final Public Comments)</a:t>
                      </a:r>
                    </a:p>
                  </a:txBody>
                  <a:tcPr/>
                </a:tc>
                <a:extLst>
                  <a:ext uri="{0D108BD9-81ED-4DB2-BD59-A6C34878D82A}">
                    <a16:rowId xmlns:a16="http://schemas.microsoft.com/office/drawing/2014/main" val="1847939831"/>
                  </a:ext>
                </a:extLst>
              </a:tr>
              <a:tr h="370840">
                <a:tc>
                  <a:txBody>
                    <a:bodyPr/>
                    <a:lstStyle/>
                    <a:p>
                      <a:r>
                        <a:rPr lang="en-US" b="0">
                          <a:solidFill>
                            <a:schemeClr val="tx1">
                              <a:lumMod val="75000"/>
                              <a:lumOff val="25000"/>
                            </a:schemeClr>
                          </a:solidFill>
                        </a:rPr>
                        <a:t>Late January to Late February 2024</a:t>
                      </a:r>
                      <a:endParaRPr lang="en-US" b="0" dirty="0">
                        <a:solidFill>
                          <a:schemeClr val="tx1">
                            <a:lumMod val="75000"/>
                            <a:lumOff val="25000"/>
                          </a:schemeClr>
                        </a:solidFill>
                      </a:endParaRPr>
                    </a:p>
                  </a:txBody>
                  <a:tcPr/>
                </a:tc>
                <a:tc>
                  <a:txBody>
                    <a:bodyPr/>
                    <a:lstStyle/>
                    <a:p>
                      <a:r>
                        <a:rPr lang="en-US">
                          <a:solidFill>
                            <a:schemeClr val="tx1">
                              <a:lumMod val="75000"/>
                              <a:lumOff val="25000"/>
                            </a:schemeClr>
                          </a:solidFill>
                        </a:rPr>
                        <a:t>Housing Tools Prepares RCHAP and Application Using Feedback from Meetings</a:t>
                      </a:r>
                      <a:endParaRPr lang="en-US" dirty="0">
                        <a:solidFill>
                          <a:schemeClr val="tx1">
                            <a:lumMod val="75000"/>
                            <a:lumOff val="25000"/>
                          </a:schemeClr>
                        </a:solidFill>
                      </a:endParaRPr>
                    </a:p>
                  </a:txBody>
                  <a:tcPr/>
                </a:tc>
                <a:extLst>
                  <a:ext uri="{0D108BD9-81ED-4DB2-BD59-A6C34878D82A}">
                    <a16:rowId xmlns:a16="http://schemas.microsoft.com/office/drawing/2014/main" val="123809965"/>
                  </a:ext>
                </a:extLst>
              </a:tr>
              <a:tr h="370840">
                <a:tc>
                  <a:txBody>
                    <a:bodyPr/>
                    <a:lstStyle/>
                    <a:p>
                      <a:r>
                        <a:rPr lang="en-US" b="0">
                          <a:solidFill>
                            <a:schemeClr val="tx1">
                              <a:lumMod val="75000"/>
                              <a:lumOff val="25000"/>
                            </a:schemeClr>
                          </a:solidFill>
                        </a:rPr>
                        <a:t>Late February to Early March 2024</a:t>
                      </a:r>
                      <a:endParaRPr lang="en-US" b="0" dirty="0">
                        <a:solidFill>
                          <a:schemeClr val="tx1">
                            <a:lumMod val="75000"/>
                            <a:lumOff val="25000"/>
                          </a:schemeClr>
                        </a:solidFill>
                      </a:endParaRPr>
                    </a:p>
                  </a:txBody>
                  <a:tcPr/>
                </a:tc>
                <a:tc>
                  <a:txBody>
                    <a:bodyPr/>
                    <a:lstStyle/>
                    <a:p>
                      <a:r>
                        <a:rPr lang="en-US" dirty="0">
                          <a:solidFill>
                            <a:schemeClr val="tx1">
                              <a:lumMod val="75000"/>
                              <a:lumOff val="25000"/>
                            </a:schemeClr>
                          </a:solidFill>
                        </a:rPr>
                        <a:t>CoC Board Will Review RCHAP and Application</a:t>
                      </a:r>
                    </a:p>
                  </a:txBody>
                  <a:tcPr/>
                </a:tc>
                <a:extLst>
                  <a:ext uri="{0D108BD9-81ED-4DB2-BD59-A6C34878D82A}">
                    <a16:rowId xmlns:a16="http://schemas.microsoft.com/office/drawing/2014/main" val="3873172382"/>
                  </a:ext>
                </a:extLst>
              </a:tr>
              <a:tr h="370840">
                <a:tc>
                  <a:txBody>
                    <a:bodyPr/>
                    <a:lstStyle/>
                    <a:p>
                      <a:r>
                        <a:rPr lang="en-US" b="0">
                          <a:solidFill>
                            <a:schemeClr val="tx1">
                              <a:lumMod val="75000"/>
                              <a:lumOff val="25000"/>
                            </a:schemeClr>
                          </a:solidFill>
                        </a:rPr>
                        <a:t>March 2024</a:t>
                      </a:r>
                      <a:endParaRPr lang="en-US" b="0" dirty="0">
                        <a:solidFill>
                          <a:schemeClr val="tx1">
                            <a:lumMod val="75000"/>
                            <a:lumOff val="25000"/>
                          </a:schemeClr>
                        </a:solidFill>
                      </a:endParaRPr>
                    </a:p>
                  </a:txBody>
                  <a:tcPr/>
                </a:tc>
                <a:tc>
                  <a:txBody>
                    <a:bodyPr/>
                    <a:lstStyle/>
                    <a:p>
                      <a:r>
                        <a:rPr lang="en-US">
                          <a:solidFill>
                            <a:schemeClr val="tx1">
                              <a:lumMod val="75000"/>
                              <a:lumOff val="25000"/>
                            </a:schemeClr>
                          </a:solidFill>
                        </a:rPr>
                        <a:t>Counties’ Governing Body Meetings to Adopt Plan and Approve MOU</a:t>
                      </a:r>
                      <a:endParaRPr lang="en-US" dirty="0">
                        <a:solidFill>
                          <a:schemeClr val="tx1">
                            <a:lumMod val="75000"/>
                            <a:lumOff val="25000"/>
                          </a:schemeClr>
                        </a:solidFill>
                      </a:endParaRPr>
                    </a:p>
                  </a:txBody>
                  <a:tcPr/>
                </a:tc>
                <a:extLst>
                  <a:ext uri="{0D108BD9-81ED-4DB2-BD59-A6C34878D82A}">
                    <a16:rowId xmlns:a16="http://schemas.microsoft.com/office/drawing/2014/main" val="2000422146"/>
                  </a:ext>
                </a:extLst>
              </a:tr>
              <a:tr h="370840">
                <a:tc>
                  <a:txBody>
                    <a:bodyPr/>
                    <a:lstStyle/>
                    <a:p>
                      <a:r>
                        <a:rPr lang="en-US" b="0" dirty="0">
                          <a:solidFill>
                            <a:schemeClr val="tx1">
                              <a:lumMod val="75000"/>
                              <a:lumOff val="25000"/>
                            </a:schemeClr>
                          </a:solidFill>
                        </a:rPr>
                        <a:t>No Later Than March 27, 2024</a:t>
                      </a:r>
                    </a:p>
                  </a:txBody>
                  <a:tcPr/>
                </a:tc>
                <a:tc>
                  <a:txBody>
                    <a:bodyPr/>
                    <a:lstStyle/>
                    <a:p>
                      <a:r>
                        <a:rPr lang="en-US" dirty="0">
                          <a:solidFill>
                            <a:schemeClr val="tx1">
                              <a:lumMod val="75000"/>
                              <a:lumOff val="25000"/>
                            </a:schemeClr>
                          </a:solidFill>
                        </a:rPr>
                        <a:t>Submit HHAP-5 Plan/Application to Cal ICH via Online Submission Platform</a:t>
                      </a:r>
                    </a:p>
                    <a:p>
                      <a:r>
                        <a:rPr lang="en-US" sz="1200" dirty="0">
                          <a:solidFill>
                            <a:schemeClr val="tx1">
                              <a:lumMod val="75000"/>
                              <a:lumOff val="25000"/>
                            </a:schemeClr>
                          </a:solidFill>
                        </a:rPr>
                        <a:t>*Note: After submittal, Cal ICH has 90 days in which to review the submitted plan/application, request amendments, or approve application and issue award notice. </a:t>
                      </a:r>
                    </a:p>
                  </a:txBody>
                  <a:tcPr/>
                </a:tc>
                <a:extLst>
                  <a:ext uri="{0D108BD9-81ED-4DB2-BD59-A6C34878D82A}">
                    <a16:rowId xmlns:a16="http://schemas.microsoft.com/office/drawing/2014/main" val="1261335699"/>
                  </a:ext>
                </a:extLst>
              </a:tr>
            </a:tbl>
          </a:graphicData>
        </a:graphic>
      </p:graphicFrame>
      <p:sp>
        <p:nvSpPr>
          <p:cNvPr id="3" name="Slide Number Placeholder 2">
            <a:extLst>
              <a:ext uri="{FF2B5EF4-FFF2-40B4-BE49-F238E27FC236}">
                <a16:creationId xmlns:a16="http://schemas.microsoft.com/office/drawing/2014/main" id="{6AD97278-7C6D-1C24-3E78-A2F6D898ECBF}"/>
              </a:ext>
            </a:extLst>
          </p:cNvPr>
          <p:cNvSpPr>
            <a:spLocks noGrp="1"/>
          </p:cNvSpPr>
          <p:nvPr>
            <p:ph type="sldNum" sz="quarter" idx="12"/>
          </p:nvPr>
        </p:nvSpPr>
        <p:spPr/>
        <p:txBody>
          <a:bodyPr/>
          <a:lstStyle/>
          <a:p>
            <a:fld id="{B39FA255-9F49-4814-A3F4-92094FD59458}" type="slidenum">
              <a:rPr lang="en-US" sz="1200" smtClean="0"/>
              <a:t>18</a:t>
            </a:fld>
            <a:endParaRPr lang="en-US" dirty="0"/>
          </a:p>
        </p:txBody>
      </p:sp>
      <p:sp>
        <p:nvSpPr>
          <p:cNvPr id="4" name="Date Placeholder 3">
            <a:extLst>
              <a:ext uri="{FF2B5EF4-FFF2-40B4-BE49-F238E27FC236}">
                <a16:creationId xmlns:a16="http://schemas.microsoft.com/office/drawing/2014/main" id="{A187152B-72A5-D7BB-0A20-22BF50075CBB}"/>
              </a:ext>
            </a:extLst>
          </p:cNvPr>
          <p:cNvSpPr>
            <a:spLocks noGrp="1"/>
          </p:cNvSpPr>
          <p:nvPr>
            <p:ph type="dt" sz="half" idx="10"/>
          </p:nvPr>
        </p:nvSpPr>
        <p:spPr/>
        <p:txBody>
          <a:bodyPr/>
          <a:lstStyle/>
          <a:p>
            <a:r>
              <a:rPr lang="en-US" sz="1200"/>
              <a:t>1/31/24</a:t>
            </a:r>
            <a:endParaRPr lang="en-US" dirty="0"/>
          </a:p>
        </p:txBody>
      </p:sp>
    </p:spTree>
    <p:extLst>
      <p:ext uri="{BB962C8B-B14F-4D97-AF65-F5344CB8AC3E}">
        <p14:creationId xmlns:p14="http://schemas.microsoft.com/office/powerpoint/2010/main" val="259641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Sherry Morgado, Community Development Manager</a:t>
            </a:r>
          </a:p>
          <a:p>
            <a:pPr>
              <a:buFont typeface="Wingdings" panose="05000000000000000000" pitchFamily="2" charset="2"/>
              <a:buChar char="v"/>
            </a:pPr>
            <a:r>
              <a:rPr lang="en-US" sz="2400" dirty="0"/>
              <a:t>Cassie Miracle, Community Development Project Manager</a:t>
            </a:r>
          </a:p>
          <a:p>
            <a:pPr>
              <a:buFont typeface="Wingdings" panose="05000000000000000000" pitchFamily="2" charset="2"/>
              <a:buChar char="v"/>
            </a:pPr>
            <a:r>
              <a:rPr lang="en-US" sz="2400" dirty="0"/>
              <a:t>Sareena Rai, Community Development Planner</a:t>
            </a:r>
          </a:p>
          <a:p>
            <a:pPr>
              <a:buFont typeface="Wingdings" panose="05000000000000000000" pitchFamily="2" charset="2"/>
              <a:buChar char="v"/>
            </a:pPr>
            <a:r>
              <a:rPr lang="en-US" sz="2400" dirty="0"/>
              <a:t>Please place your name, County of residence and your agency (if you represent one) in the Zoom Chat.  If you are a member of the general public, please input your name, County of residence, and “public” in the Zoom Chat</a:t>
            </a:r>
          </a:p>
          <a:p>
            <a:pPr>
              <a:buFont typeface="Wingdings" panose="05000000000000000000" pitchFamily="2" charset="2"/>
              <a:buChar char="v"/>
            </a:pPr>
            <a:r>
              <a:rPr lang="en-US" sz="2400" dirty="0"/>
              <a:t>If you need any help using Zoom technology, please send a message in the Zoom “Chat” feature to Sareena Rai</a:t>
            </a:r>
          </a:p>
          <a:p>
            <a:pPr marL="0" indent="0">
              <a:buNone/>
            </a:pPr>
            <a:endParaRPr lang="en-US" sz="2600" dirty="0"/>
          </a:p>
          <a:p>
            <a:pPr marL="0" indent="0">
              <a:buNone/>
            </a:pPr>
            <a:endParaRPr lang="en-US" sz="2800" dirty="0"/>
          </a:p>
          <a:p>
            <a:pPr>
              <a:buFont typeface="Wingdings" panose="05000000000000000000" pitchFamily="2" charset="2"/>
              <a:buChar char="v"/>
            </a:pPr>
            <a:endParaRPr lang="en-US" sz="3200" dirty="0"/>
          </a:p>
        </p:txBody>
      </p:sp>
      <p:pic>
        <p:nvPicPr>
          <p:cNvPr id="4" name="Picture 3">
            <a:extLst>
              <a:ext uri="{FF2B5EF4-FFF2-40B4-BE49-F238E27FC236}">
                <a16:creationId xmlns:a16="http://schemas.microsoft.com/office/drawing/2014/main" id="{F29F07D6-E47E-FCE1-FAD6-DF891F7AA104}"/>
              </a:ext>
            </a:extLst>
          </p:cNvPr>
          <p:cNvPicPr>
            <a:picLocks noChangeAspect="1"/>
          </p:cNvPicPr>
          <p:nvPr/>
        </p:nvPicPr>
        <p:blipFill>
          <a:blip r:embed="rId2"/>
          <a:stretch>
            <a:fillRect/>
          </a:stretch>
        </p:blipFill>
        <p:spPr>
          <a:xfrm>
            <a:off x="7658345" y="1150369"/>
            <a:ext cx="3497335" cy="427452"/>
          </a:xfrm>
          <a:prstGeom prst="rect">
            <a:avLst/>
          </a:prstGeom>
          <a:effectLst>
            <a:glow rad="246875">
              <a:schemeClr val="bg1">
                <a:alpha val="13925"/>
              </a:schemeClr>
            </a:glow>
            <a:softEdge rad="0"/>
          </a:effectLst>
        </p:spPr>
      </p:pic>
      <p:sp>
        <p:nvSpPr>
          <p:cNvPr id="5" name="Slide Number Placeholder 4">
            <a:extLst>
              <a:ext uri="{FF2B5EF4-FFF2-40B4-BE49-F238E27FC236}">
                <a16:creationId xmlns:a16="http://schemas.microsoft.com/office/drawing/2014/main" id="{A94097DF-1F2D-BF30-C27F-04DB56D64D64}"/>
              </a:ext>
            </a:extLst>
          </p:cNvPr>
          <p:cNvSpPr>
            <a:spLocks noGrp="1"/>
          </p:cNvSpPr>
          <p:nvPr>
            <p:ph type="sldNum" sz="quarter" idx="12"/>
          </p:nvPr>
        </p:nvSpPr>
        <p:spPr/>
        <p:txBody>
          <a:bodyPr/>
          <a:lstStyle/>
          <a:p>
            <a:fld id="{B39FA255-9F49-4814-A3F4-92094FD59458}" type="slidenum">
              <a:rPr lang="en-US" sz="1200" smtClean="0"/>
              <a:t>2</a:t>
            </a:fld>
            <a:endParaRPr lang="en-US" sz="1200" dirty="0"/>
          </a:p>
        </p:txBody>
      </p:sp>
      <p:sp>
        <p:nvSpPr>
          <p:cNvPr id="6" name="Date Placeholder 5">
            <a:extLst>
              <a:ext uri="{FF2B5EF4-FFF2-40B4-BE49-F238E27FC236}">
                <a16:creationId xmlns:a16="http://schemas.microsoft.com/office/drawing/2014/main" id="{2D2B0B11-0751-6EDB-4B43-29A491E305EE}"/>
              </a:ext>
            </a:extLst>
          </p:cNvPr>
          <p:cNvSpPr>
            <a:spLocks noGrp="1"/>
          </p:cNvSpPr>
          <p:nvPr>
            <p:ph type="dt" sz="half" idx="10"/>
          </p:nvPr>
        </p:nvSpPr>
        <p:spPr/>
        <p:txBody>
          <a:bodyPr/>
          <a:lstStyle/>
          <a:p>
            <a:r>
              <a:rPr lang="en-US" sz="1200" dirty="0"/>
              <a:t>1/31/24</a:t>
            </a:r>
          </a:p>
        </p:txBody>
      </p:sp>
    </p:spTree>
    <p:extLst>
      <p:ext uri="{BB962C8B-B14F-4D97-AF65-F5344CB8AC3E}">
        <p14:creationId xmlns:p14="http://schemas.microsoft.com/office/powerpoint/2010/main" val="243421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E17D-F84A-611E-5BAC-39FA9FF593AF}"/>
              </a:ext>
            </a:extLst>
          </p:cNvPr>
          <p:cNvSpPr>
            <a:spLocks noGrp="1"/>
          </p:cNvSpPr>
          <p:nvPr>
            <p:ph type="title"/>
          </p:nvPr>
        </p:nvSpPr>
        <p:spPr/>
        <p:txBody>
          <a:bodyPr>
            <a:normAutofit/>
          </a:bodyPr>
          <a:lstStyle/>
          <a:p>
            <a:r>
              <a:rPr lang="en-US" dirty="0"/>
              <a:t>Group Agreements</a:t>
            </a:r>
          </a:p>
        </p:txBody>
      </p:sp>
      <p:graphicFrame>
        <p:nvGraphicFramePr>
          <p:cNvPr id="8" name="Content Placeholder 2">
            <a:extLst>
              <a:ext uri="{FF2B5EF4-FFF2-40B4-BE49-F238E27FC236}">
                <a16:creationId xmlns:a16="http://schemas.microsoft.com/office/drawing/2014/main" id="{AE8311BF-38F2-6A7A-7DFF-189BFFEDD440}"/>
              </a:ext>
            </a:extLst>
          </p:cNvPr>
          <p:cNvGraphicFramePr>
            <a:graphicFrameLocks noGrp="1"/>
          </p:cNvGraphicFramePr>
          <p:nvPr>
            <p:ph idx="1"/>
            <p:extLst>
              <p:ext uri="{D42A27DB-BD31-4B8C-83A1-F6EECF244321}">
                <p14:modId xmlns:p14="http://schemas.microsoft.com/office/powerpoint/2010/main" val="1955014948"/>
              </p:ext>
            </p:extLst>
          </p:nvPr>
        </p:nvGraphicFramePr>
        <p:xfrm>
          <a:off x="1295402" y="2106765"/>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7B87C81-4B05-6CAC-4172-3582FE8FA112}"/>
              </a:ext>
            </a:extLst>
          </p:cNvPr>
          <p:cNvSpPr>
            <a:spLocks noGrp="1"/>
          </p:cNvSpPr>
          <p:nvPr>
            <p:ph type="sldNum" sz="quarter" idx="12"/>
          </p:nvPr>
        </p:nvSpPr>
        <p:spPr/>
        <p:txBody>
          <a:bodyPr/>
          <a:lstStyle/>
          <a:p>
            <a:fld id="{B39FA255-9F49-4814-A3F4-92094FD59458}" type="slidenum">
              <a:rPr lang="en-US" sz="1200" smtClean="0"/>
              <a:t>3</a:t>
            </a:fld>
            <a:endParaRPr lang="en-US" sz="1200" dirty="0"/>
          </a:p>
        </p:txBody>
      </p:sp>
      <p:sp>
        <p:nvSpPr>
          <p:cNvPr id="4" name="Date Placeholder 3">
            <a:extLst>
              <a:ext uri="{FF2B5EF4-FFF2-40B4-BE49-F238E27FC236}">
                <a16:creationId xmlns:a16="http://schemas.microsoft.com/office/drawing/2014/main" id="{01EB0078-CD12-09C2-1897-3B300995A7B9}"/>
              </a:ext>
            </a:extLst>
          </p:cNvPr>
          <p:cNvSpPr>
            <a:spLocks noGrp="1"/>
          </p:cNvSpPr>
          <p:nvPr>
            <p:ph type="dt" sz="half" idx="10"/>
          </p:nvPr>
        </p:nvSpPr>
        <p:spPr/>
        <p:txBody>
          <a:bodyPr/>
          <a:lstStyle/>
          <a:p>
            <a:r>
              <a:rPr lang="en-US" sz="1200" dirty="0"/>
              <a:t>1/31/24</a:t>
            </a:r>
          </a:p>
        </p:txBody>
      </p:sp>
    </p:spTree>
    <p:extLst>
      <p:ext uri="{BB962C8B-B14F-4D97-AF65-F5344CB8AC3E}">
        <p14:creationId xmlns:p14="http://schemas.microsoft.com/office/powerpoint/2010/main" val="329359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Agenda</a:t>
            </a:r>
            <a:endParaRPr lang="en-US" dirty="0">
              <a:highlight>
                <a:srgbClr val="FFFF00"/>
              </a:highlight>
            </a:endParaRP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marL="0" indent="0">
              <a:buNone/>
            </a:pPr>
            <a:endParaRPr lang="en-US" sz="2800" dirty="0"/>
          </a:p>
          <a:p>
            <a:pPr>
              <a:buFont typeface="Wingdings" panose="05000000000000000000" pitchFamily="2" charset="2"/>
              <a:buChar char="v"/>
            </a:pPr>
            <a:endParaRPr lang="en-US" sz="3200" dirty="0"/>
          </a:p>
        </p:txBody>
      </p:sp>
      <p:sp>
        <p:nvSpPr>
          <p:cNvPr id="4" name="Content Placeholder 2">
            <a:extLst>
              <a:ext uri="{FF2B5EF4-FFF2-40B4-BE49-F238E27FC236}">
                <a16:creationId xmlns:a16="http://schemas.microsoft.com/office/drawing/2014/main" id="{122BCF54-BD0B-857C-C3CB-833DF61A6468}"/>
              </a:ext>
            </a:extLst>
          </p:cNvPr>
          <p:cNvSpPr txBox="1">
            <a:spLocks/>
          </p:cNvSpPr>
          <p:nvPr/>
        </p:nvSpPr>
        <p:spPr>
          <a:xfrm>
            <a:off x="1249680" y="1998134"/>
            <a:ext cx="1005840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eriod"/>
            </a:pPr>
            <a:r>
              <a:rPr lang="en-US" sz="2400" dirty="0"/>
              <a:t>Background on the NorCal Continuum of Care</a:t>
            </a:r>
          </a:p>
          <a:p>
            <a:pPr marL="514350" indent="-514350">
              <a:buFont typeface="+mj-lt"/>
              <a:buAutoNum type="arabicPeriod"/>
            </a:pPr>
            <a:r>
              <a:rPr lang="en-US" sz="2400" dirty="0"/>
              <a:t>Background on HHAP-5 Funding</a:t>
            </a:r>
          </a:p>
          <a:p>
            <a:pPr marL="514350" indent="-514350">
              <a:buFont typeface="+mj-lt"/>
              <a:buAutoNum type="arabicPeriod"/>
            </a:pPr>
            <a:r>
              <a:rPr lang="en-US" sz="2400" dirty="0"/>
              <a:t>Progress on System Performance Measures</a:t>
            </a:r>
          </a:p>
          <a:p>
            <a:pPr marL="514350" indent="-514350">
              <a:buFont typeface="+mj-lt"/>
              <a:buAutoNum type="arabicPeriod"/>
            </a:pPr>
            <a:r>
              <a:rPr lang="en-US" sz="2400" dirty="0"/>
              <a:t>Tonight’s Focus: Pathways to Permanent Housing</a:t>
            </a:r>
          </a:p>
          <a:p>
            <a:pPr lvl="3">
              <a:buFont typeface="Wingdings" pitchFamily="2" charset="2"/>
              <a:buChar char="§"/>
            </a:pPr>
            <a:r>
              <a:rPr lang="en-US" sz="2000" dirty="0"/>
              <a:t>Actions from HHAP-3 and HHAP-4</a:t>
            </a:r>
          </a:p>
          <a:p>
            <a:pPr lvl="3">
              <a:buFont typeface="Wingdings" pitchFamily="2" charset="2"/>
              <a:buChar char="§"/>
            </a:pPr>
            <a:r>
              <a:rPr lang="en-US" sz="2000" dirty="0"/>
              <a:t>Breakout Groups: Edits/Additions to Actions</a:t>
            </a:r>
          </a:p>
          <a:p>
            <a:pPr marL="514350" indent="-514350">
              <a:buFont typeface="+mj-lt"/>
              <a:buAutoNum type="arabicPeriod"/>
            </a:pPr>
            <a:r>
              <a:rPr lang="en-US" sz="2400" dirty="0"/>
              <a:t>Questions and Comments  </a:t>
            </a:r>
          </a:p>
          <a:p>
            <a:pPr marL="514350" indent="-514350">
              <a:buFont typeface="+mj-lt"/>
              <a:buAutoNum type="arabicPeriod"/>
            </a:pPr>
            <a:r>
              <a:rPr lang="en-US" sz="2400" dirty="0"/>
              <a:t>Schedule For Remaining Meetings and Next Steps</a:t>
            </a:r>
          </a:p>
          <a:p>
            <a:pPr marL="0" indent="0">
              <a:buNone/>
            </a:pPr>
            <a:endParaRPr lang="en-US" sz="2600" dirty="0"/>
          </a:p>
          <a:p>
            <a:pPr>
              <a:buFont typeface="Wingdings" panose="05000000000000000000" pitchFamily="2" charset="2"/>
              <a:buChar char="v"/>
            </a:pPr>
            <a:endParaRPr lang="en-US" sz="2600" dirty="0"/>
          </a:p>
          <a:p>
            <a:pPr marL="0" indent="0">
              <a:buFont typeface="Calibri" panose="020F0502020204030204" pitchFamily="34" charset="0"/>
              <a:buNone/>
            </a:pPr>
            <a:endParaRPr lang="en-US" sz="2800" dirty="0"/>
          </a:p>
          <a:p>
            <a:pPr>
              <a:buFont typeface="Wingdings" panose="05000000000000000000" pitchFamily="2" charset="2"/>
              <a:buChar char="v"/>
            </a:pPr>
            <a:endParaRPr lang="en-US" sz="3200" dirty="0"/>
          </a:p>
        </p:txBody>
      </p:sp>
      <p:pic>
        <p:nvPicPr>
          <p:cNvPr id="5" name="Picture 4" descr="A black background with a black square&#10;&#10;Description automatically generated">
            <a:extLst>
              <a:ext uri="{FF2B5EF4-FFF2-40B4-BE49-F238E27FC236}">
                <a16:creationId xmlns:a16="http://schemas.microsoft.com/office/drawing/2014/main" id="{474FD450-E83F-E4C6-4E9C-9A9FDC563E9D}"/>
              </a:ext>
            </a:extLst>
          </p:cNvPr>
          <p:cNvPicPr>
            <a:picLocks noChangeAspect="1"/>
          </p:cNvPicPr>
          <p:nvPr/>
        </p:nvPicPr>
        <p:blipFill>
          <a:blip r:embed="rId3" cstate="print">
            <a:alphaModFix/>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584149" y="2249914"/>
            <a:ext cx="2358171" cy="2358171"/>
          </a:xfrm>
          <a:prstGeom prst="rect">
            <a:avLst/>
          </a:prstGeom>
        </p:spPr>
      </p:pic>
      <p:sp>
        <p:nvSpPr>
          <p:cNvPr id="6" name="Slide Number Placeholder 5">
            <a:extLst>
              <a:ext uri="{FF2B5EF4-FFF2-40B4-BE49-F238E27FC236}">
                <a16:creationId xmlns:a16="http://schemas.microsoft.com/office/drawing/2014/main" id="{3A8D5F3A-1B71-DA6B-E728-7C97D52ECF18}"/>
              </a:ext>
            </a:extLst>
          </p:cNvPr>
          <p:cNvSpPr>
            <a:spLocks noGrp="1"/>
          </p:cNvSpPr>
          <p:nvPr>
            <p:ph type="sldNum" sz="quarter" idx="12"/>
          </p:nvPr>
        </p:nvSpPr>
        <p:spPr/>
        <p:txBody>
          <a:bodyPr/>
          <a:lstStyle/>
          <a:p>
            <a:fld id="{B39FA255-9F49-4814-A3F4-92094FD59458}" type="slidenum">
              <a:rPr lang="en-US" sz="1200" smtClean="0"/>
              <a:t>4</a:t>
            </a:fld>
            <a:endParaRPr lang="en-US" dirty="0"/>
          </a:p>
        </p:txBody>
      </p:sp>
      <p:sp>
        <p:nvSpPr>
          <p:cNvPr id="7" name="Date Placeholder 6">
            <a:extLst>
              <a:ext uri="{FF2B5EF4-FFF2-40B4-BE49-F238E27FC236}">
                <a16:creationId xmlns:a16="http://schemas.microsoft.com/office/drawing/2014/main" id="{483E16D1-93AF-F3C1-4D59-7CD3778A4656}"/>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390913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0045BC-58DB-469C-8997-6C0C16B17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3AA20F6-C71C-70DA-C08B-94175ED03EBA}"/>
              </a:ext>
            </a:extLst>
          </p:cNvPr>
          <p:cNvPicPr>
            <a:picLocks noChangeAspect="1"/>
          </p:cNvPicPr>
          <p:nvPr/>
        </p:nvPicPr>
        <p:blipFill rotWithShape="1">
          <a:blip r:embed="rId2"/>
          <a:srcRect r="1" b="40587"/>
          <a:stretch/>
        </p:blipFill>
        <p:spPr>
          <a:xfrm>
            <a:off x="633999" y="640081"/>
            <a:ext cx="6909801" cy="5314406"/>
          </a:xfrm>
          <a:prstGeom prst="rect">
            <a:avLst/>
          </a:prstGeom>
        </p:spPr>
      </p:pic>
      <p:cxnSp>
        <p:nvCxnSpPr>
          <p:cNvPr id="30" name="Straight Connector 29">
            <a:extLst>
              <a:ext uri="{FF2B5EF4-FFF2-40B4-BE49-F238E27FC236}">
                <a16:creationId xmlns:a16="http://schemas.microsoft.com/office/drawing/2014/main" id="{83EF6BB5-A95D-4C59-808C-3B64F444F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4">
            <a:extLst>
              <a:ext uri="{FF2B5EF4-FFF2-40B4-BE49-F238E27FC236}">
                <a16:creationId xmlns:a16="http://schemas.microsoft.com/office/drawing/2014/main" id="{F80801C8-84EA-950F-7CED-8E08BD3E0455}"/>
              </a:ext>
            </a:extLst>
          </p:cNvPr>
          <p:cNvSpPr>
            <a:spLocks noGrp="1"/>
          </p:cNvSpPr>
          <p:nvPr>
            <p:ph idx="1"/>
          </p:nvPr>
        </p:nvSpPr>
        <p:spPr>
          <a:xfrm>
            <a:off x="7859485" y="2198914"/>
            <a:ext cx="3690257" cy="3670180"/>
          </a:xfrm>
        </p:spPr>
        <p:txBody>
          <a:bodyPr>
            <a:normAutofit/>
          </a:bodyPr>
          <a:lstStyle/>
          <a:p>
            <a:r>
              <a:rPr lang="en-US" sz="4800" dirty="0">
                <a:latin typeface="+mj-lt"/>
              </a:rPr>
              <a:t>NorCal Continuum of Care Service Area</a:t>
            </a:r>
          </a:p>
        </p:txBody>
      </p:sp>
      <p:sp>
        <p:nvSpPr>
          <p:cNvPr id="32" name="Rectangle 31">
            <a:extLst>
              <a:ext uri="{FF2B5EF4-FFF2-40B4-BE49-F238E27FC236}">
                <a16:creationId xmlns:a16="http://schemas.microsoft.com/office/drawing/2014/main" id="{150BDA68-EBDD-443C-9B6B-03CA14AF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00C07DB3-666C-4A9D-81CE-83B435F9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106A58E3-EE6E-1843-2C6E-40434679033A}"/>
              </a:ext>
            </a:extLst>
          </p:cNvPr>
          <p:cNvSpPr>
            <a:spLocks noGrp="1"/>
          </p:cNvSpPr>
          <p:nvPr>
            <p:ph type="sldNum" sz="quarter" idx="12"/>
          </p:nvPr>
        </p:nvSpPr>
        <p:spPr/>
        <p:txBody>
          <a:bodyPr/>
          <a:lstStyle/>
          <a:p>
            <a:fld id="{B39FA255-9F49-4814-A3F4-92094FD59458}" type="slidenum">
              <a:rPr lang="en-US" sz="1200" smtClean="0"/>
              <a:t>5</a:t>
            </a:fld>
            <a:endParaRPr lang="en-US" sz="1200" dirty="0"/>
          </a:p>
        </p:txBody>
      </p:sp>
      <p:sp>
        <p:nvSpPr>
          <p:cNvPr id="3" name="Date Placeholder 2">
            <a:extLst>
              <a:ext uri="{FF2B5EF4-FFF2-40B4-BE49-F238E27FC236}">
                <a16:creationId xmlns:a16="http://schemas.microsoft.com/office/drawing/2014/main" id="{48E794BB-5E23-3437-B819-7ACF7D8DC087}"/>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225703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906E-9D80-85C1-291C-61D0D1B1DE8F}"/>
              </a:ext>
            </a:extLst>
          </p:cNvPr>
          <p:cNvSpPr>
            <a:spLocks noGrp="1"/>
          </p:cNvSpPr>
          <p:nvPr>
            <p:ph type="title"/>
          </p:nvPr>
        </p:nvSpPr>
        <p:spPr/>
        <p:txBody>
          <a:bodyPr/>
          <a:lstStyle/>
          <a:p>
            <a:r>
              <a:rPr lang="en-US" dirty="0"/>
              <a:t>Background on NorCal </a:t>
            </a:r>
            <a:br>
              <a:rPr lang="en-US" dirty="0"/>
            </a:br>
            <a:r>
              <a:rPr lang="en-US" dirty="0"/>
              <a:t>Continuum of Care (CoC)</a:t>
            </a:r>
          </a:p>
        </p:txBody>
      </p:sp>
      <p:sp>
        <p:nvSpPr>
          <p:cNvPr id="3" name="Content Placeholder 2">
            <a:extLst>
              <a:ext uri="{FF2B5EF4-FFF2-40B4-BE49-F238E27FC236}">
                <a16:creationId xmlns:a16="http://schemas.microsoft.com/office/drawing/2014/main" id="{801F7D8D-B7E8-AF52-2F20-86B78A5C8982}"/>
              </a:ext>
            </a:extLst>
          </p:cNvPr>
          <p:cNvSpPr>
            <a:spLocks noGrp="1"/>
          </p:cNvSpPr>
          <p:nvPr>
            <p:ph idx="1"/>
          </p:nvPr>
        </p:nvSpPr>
        <p:spPr/>
        <p:txBody>
          <a:bodyPr>
            <a:normAutofit/>
          </a:bodyPr>
          <a:lstStyle/>
          <a:p>
            <a:pPr>
              <a:buFont typeface="Wingdings" panose="05000000000000000000" pitchFamily="2" charset="2"/>
              <a:buChar char="v"/>
            </a:pPr>
            <a:r>
              <a:rPr lang="en-US" dirty="0"/>
              <a:t>The Federal Department of Housing &amp; Urban Development created the CoC program. The CoC program is designed to promote community-wide commitment to the goal of ending homelessness; to provide funding for efforts by local governments, nonprofit providers, states, Indian Tribes or tribally designated housing entities.  </a:t>
            </a:r>
          </a:p>
          <a:p>
            <a:pPr>
              <a:buFont typeface="Wingdings" panose="05000000000000000000" pitchFamily="2" charset="2"/>
              <a:buChar char="v"/>
            </a:pPr>
            <a:r>
              <a:rPr lang="en-US" dirty="0"/>
              <a:t>CoCs are required to designate a “Lead Agency” which enters into funding agreements with HUD (Federal), HCD (State) and Cal ICH (State).  The Lead Agency for the NorCal CoC is the City of Redding. There must also be a lead agency for the management of the data-tracking system called HMIS and that lead agency is The United Way of Northern California.</a:t>
            </a:r>
          </a:p>
          <a:p>
            <a:pPr>
              <a:buFont typeface="Wingdings" panose="05000000000000000000" pitchFamily="2" charset="2"/>
              <a:buChar char="v"/>
            </a:pPr>
            <a:r>
              <a:rPr lang="en-US" dirty="0"/>
              <a:t>CoCs both receive and pass through funding from a variety of sources, including HUD CoC Funding, State ESG and HHAP funding, and other special funding made available from time to time to CoCs and their county members. </a:t>
            </a:r>
          </a:p>
        </p:txBody>
      </p:sp>
      <p:sp>
        <p:nvSpPr>
          <p:cNvPr id="4" name="Slide Number Placeholder 3">
            <a:extLst>
              <a:ext uri="{FF2B5EF4-FFF2-40B4-BE49-F238E27FC236}">
                <a16:creationId xmlns:a16="http://schemas.microsoft.com/office/drawing/2014/main" id="{FF012FAA-5BF2-E622-E072-255981F50253}"/>
              </a:ext>
            </a:extLst>
          </p:cNvPr>
          <p:cNvSpPr>
            <a:spLocks noGrp="1"/>
          </p:cNvSpPr>
          <p:nvPr>
            <p:ph type="sldNum" sz="quarter" idx="12"/>
          </p:nvPr>
        </p:nvSpPr>
        <p:spPr/>
        <p:txBody>
          <a:bodyPr/>
          <a:lstStyle/>
          <a:p>
            <a:fld id="{B39FA255-9F49-4814-A3F4-92094FD59458}" type="slidenum">
              <a:rPr lang="en-US" sz="1200" smtClean="0"/>
              <a:t>6</a:t>
            </a:fld>
            <a:endParaRPr lang="en-US" sz="1200" dirty="0"/>
          </a:p>
        </p:txBody>
      </p:sp>
      <p:sp>
        <p:nvSpPr>
          <p:cNvPr id="5" name="Date Placeholder 4">
            <a:extLst>
              <a:ext uri="{FF2B5EF4-FFF2-40B4-BE49-F238E27FC236}">
                <a16:creationId xmlns:a16="http://schemas.microsoft.com/office/drawing/2014/main" id="{A78E438D-C22A-F6EE-A390-A88B5C197F89}"/>
              </a:ext>
            </a:extLst>
          </p:cNvPr>
          <p:cNvSpPr>
            <a:spLocks noGrp="1"/>
          </p:cNvSpPr>
          <p:nvPr>
            <p:ph type="dt" sz="half" idx="10"/>
          </p:nvPr>
        </p:nvSpPr>
        <p:spPr/>
        <p:txBody>
          <a:bodyPr/>
          <a:lstStyle/>
          <a:p>
            <a:r>
              <a:rPr lang="en-US" sz="1200" dirty="0"/>
              <a:t>1/31/24</a:t>
            </a:r>
          </a:p>
        </p:txBody>
      </p:sp>
    </p:spTree>
    <p:extLst>
      <p:ext uri="{BB962C8B-B14F-4D97-AF65-F5344CB8AC3E}">
        <p14:creationId xmlns:p14="http://schemas.microsoft.com/office/powerpoint/2010/main" val="174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Background on HHAP-5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a:xfrm>
            <a:off x="1066800" y="1845734"/>
            <a:ext cx="10058400" cy="4023360"/>
          </a:xfrm>
        </p:spPr>
        <p:txBody>
          <a:bodyPr>
            <a:noAutofit/>
          </a:bodyPr>
          <a:lstStyle/>
          <a:p>
            <a:pPr>
              <a:buFont typeface="Wingdings" panose="05000000000000000000" pitchFamily="2" charset="2"/>
              <a:buChar char="v"/>
            </a:pPr>
            <a:r>
              <a:rPr lang="en-US" sz="2400" dirty="0"/>
              <a:t>The Homeless Housing Assistance and Prevention (HHAP) Prevention Program was created by the California State Legislature in 2019.  Funding has been released in rounds via Notices of Funding Availability (NOFAs) to eligible applicants. </a:t>
            </a:r>
          </a:p>
          <a:p>
            <a:pPr>
              <a:buFont typeface="Wingdings" panose="05000000000000000000" pitchFamily="2" charset="2"/>
              <a:buChar char="v"/>
            </a:pPr>
            <a:r>
              <a:rPr lang="en-US" sz="2400" dirty="0"/>
              <a:t>Eligible applicants for HHAP are the 44 Continuums of Care, 58 counties, and 14 largest cities with populations over 300,000. </a:t>
            </a:r>
          </a:p>
          <a:p>
            <a:pPr>
              <a:buFont typeface="Wingdings" panose="05000000000000000000" pitchFamily="2" charset="2"/>
              <a:buChar char="v"/>
            </a:pPr>
            <a:r>
              <a:rPr lang="en-US" sz="2400" dirty="0"/>
              <a:t>This grant program provides local jurisdictions with flexible funding to continue efforts to improve regional and systems coordination to prevent and end homelessness in their communities. </a:t>
            </a:r>
          </a:p>
          <a:p>
            <a:pPr marL="0" indent="0">
              <a:buNone/>
            </a:pPr>
            <a:r>
              <a:rPr lang="en-US" sz="2600" dirty="0"/>
              <a:t> </a:t>
            </a:r>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5EC94E3D-F561-71C6-E9FF-0383B59FC1EA}"/>
              </a:ext>
            </a:extLst>
          </p:cNvPr>
          <p:cNvSpPr>
            <a:spLocks noGrp="1"/>
          </p:cNvSpPr>
          <p:nvPr>
            <p:ph type="sldNum" sz="quarter" idx="12"/>
          </p:nvPr>
        </p:nvSpPr>
        <p:spPr/>
        <p:txBody>
          <a:bodyPr/>
          <a:lstStyle/>
          <a:p>
            <a:fld id="{B39FA255-9F49-4814-A3F4-92094FD59458}" type="slidenum">
              <a:rPr lang="en-US" sz="1200" smtClean="0"/>
              <a:t>7</a:t>
            </a:fld>
            <a:endParaRPr lang="en-US" sz="1200" dirty="0"/>
          </a:p>
        </p:txBody>
      </p:sp>
      <p:sp>
        <p:nvSpPr>
          <p:cNvPr id="5" name="Date Placeholder 4">
            <a:extLst>
              <a:ext uri="{FF2B5EF4-FFF2-40B4-BE49-F238E27FC236}">
                <a16:creationId xmlns:a16="http://schemas.microsoft.com/office/drawing/2014/main" id="{28E15F48-4E1F-62DE-0D5A-B18C3C4CE560}"/>
              </a:ext>
            </a:extLst>
          </p:cNvPr>
          <p:cNvSpPr>
            <a:spLocks noGrp="1"/>
          </p:cNvSpPr>
          <p:nvPr>
            <p:ph type="dt" sz="half" idx="10"/>
          </p:nvPr>
        </p:nvSpPr>
        <p:spPr/>
        <p:txBody>
          <a:bodyPr/>
          <a:lstStyle/>
          <a:p>
            <a:r>
              <a:rPr lang="en-US" sz="1200" dirty="0"/>
              <a:t>1/31/24</a:t>
            </a:r>
          </a:p>
        </p:txBody>
      </p:sp>
    </p:spTree>
    <p:extLst>
      <p:ext uri="{BB962C8B-B14F-4D97-AF65-F5344CB8AC3E}">
        <p14:creationId xmlns:p14="http://schemas.microsoft.com/office/powerpoint/2010/main" val="361807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Background on HHAP-5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The Homeless Housing Assistance and Prevention (HHAP) Round 5 Notice of Funding Availability (NOFA) was published Sept 29, 2023.</a:t>
            </a:r>
          </a:p>
          <a:p>
            <a:pPr>
              <a:buFont typeface="Wingdings" panose="05000000000000000000" pitchFamily="2" charset="2"/>
              <a:buChar char="v"/>
            </a:pPr>
            <a:r>
              <a:rPr lang="en-US" sz="2400" dirty="0"/>
              <a:t>HHAP-5 requires three public meetings, a Regionally Coordinated Homelessness Action Plan (Plan), a Memorandum of Understanding (MOU) signed by each participating County, and a Funding Plan or Plans (if counties apply to receive and manage their allocations directly from the State). </a:t>
            </a:r>
          </a:p>
          <a:p>
            <a:pPr>
              <a:buFont typeface="Wingdings" panose="05000000000000000000" pitchFamily="2" charset="2"/>
              <a:buChar char="v"/>
            </a:pPr>
            <a:r>
              <a:rPr lang="en-US" sz="2400" dirty="0"/>
              <a:t>HHAP-5 allocations consist of an allocation for the entire CoC (which the CoC divides up based on each county’s share of individuals counted in the most recent PIT) and a separate allocation for each county.  </a:t>
            </a:r>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94A7E101-5C97-9C26-5205-1648BBB4015D}"/>
              </a:ext>
            </a:extLst>
          </p:cNvPr>
          <p:cNvSpPr>
            <a:spLocks noGrp="1"/>
          </p:cNvSpPr>
          <p:nvPr>
            <p:ph type="sldNum" sz="quarter" idx="12"/>
          </p:nvPr>
        </p:nvSpPr>
        <p:spPr/>
        <p:txBody>
          <a:bodyPr/>
          <a:lstStyle/>
          <a:p>
            <a:fld id="{B39FA255-9F49-4814-A3F4-92094FD59458}" type="slidenum">
              <a:rPr lang="en-US" sz="1200" smtClean="0"/>
              <a:t>8</a:t>
            </a:fld>
            <a:endParaRPr lang="en-US" sz="1200" dirty="0"/>
          </a:p>
        </p:txBody>
      </p:sp>
      <p:sp>
        <p:nvSpPr>
          <p:cNvPr id="5" name="Date Placeholder 4">
            <a:extLst>
              <a:ext uri="{FF2B5EF4-FFF2-40B4-BE49-F238E27FC236}">
                <a16:creationId xmlns:a16="http://schemas.microsoft.com/office/drawing/2014/main" id="{C5977B50-F8C8-FE6D-ED34-3BD069A504D7}"/>
              </a:ext>
            </a:extLst>
          </p:cNvPr>
          <p:cNvSpPr>
            <a:spLocks noGrp="1"/>
          </p:cNvSpPr>
          <p:nvPr>
            <p:ph type="dt" sz="half" idx="10"/>
          </p:nvPr>
        </p:nvSpPr>
        <p:spPr/>
        <p:txBody>
          <a:bodyPr/>
          <a:lstStyle/>
          <a:p>
            <a:r>
              <a:rPr lang="en-US" sz="1200" dirty="0"/>
              <a:t>1/31/24</a:t>
            </a:r>
          </a:p>
        </p:txBody>
      </p:sp>
    </p:spTree>
    <p:extLst>
      <p:ext uri="{BB962C8B-B14F-4D97-AF65-F5344CB8AC3E}">
        <p14:creationId xmlns:p14="http://schemas.microsoft.com/office/powerpoint/2010/main" val="324533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50D-0079-48BF-D9DE-30CDDB37633F}"/>
              </a:ext>
            </a:extLst>
          </p:cNvPr>
          <p:cNvSpPr>
            <a:spLocks noGrp="1"/>
          </p:cNvSpPr>
          <p:nvPr>
            <p:ph type="title"/>
          </p:nvPr>
        </p:nvSpPr>
        <p:spPr>
          <a:xfrm>
            <a:off x="1097280" y="263527"/>
            <a:ext cx="10058400" cy="1450757"/>
          </a:xfrm>
        </p:spPr>
        <p:txBody>
          <a:bodyPr/>
          <a:lstStyle/>
          <a:p>
            <a:r>
              <a:rPr lang="en-US" dirty="0"/>
              <a:t>HHAP-5 Allocations</a:t>
            </a:r>
          </a:p>
        </p:txBody>
      </p:sp>
      <p:sp>
        <p:nvSpPr>
          <p:cNvPr id="3" name="Content Placeholder 2">
            <a:extLst>
              <a:ext uri="{FF2B5EF4-FFF2-40B4-BE49-F238E27FC236}">
                <a16:creationId xmlns:a16="http://schemas.microsoft.com/office/drawing/2014/main" id="{ADC3BCDB-30E3-6F72-783E-D352C505B9FB}"/>
              </a:ext>
            </a:extLst>
          </p:cNvPr>
          <p:cNvSpPr>
            <a:spLocks noGrp="1"/>
          </p:cNvSpPr>
          <p:nvPr>
            <p:ph idx="1"/>
          </p:nvPr>
        </p:nvSpPr>
        <p:spPr/>
        <p:txBody>
          <a:bodyPr>
            <a:normAutofit/>
          </a:bodyPr>
          <a:lstStyle/>
          <a:p>
            <a:pPr>
              <a:buFont typeface="Wingdings" pitchFamily="2" charset="2"/>
              <a:buChar char="v"/>
            </a:pPr>
            <a:r>
              <a:rPr lang="en-US" sz="2400" b="1" dirty="0"/>
              <a:t>Continuum of Care Allocation: $3,625,173.51</a:t>
            </a:r>
          </a:p>
          <a:p>
            <a:pPr>
              <a:buFont typeface="Wingdings" pitchFamily="2" charset="2"/>
              <a:buChar char="v"/>
            </a:pPr>
            <a:r>
              <a:rPr lang="en-US" sz="2400" b="1" dirty="0"/>
              <a:t>County Allocations:</a:t>
            </a:r>
          </a:p>
          <a:p>
            <a:pPr lvl="1">
              <a:buFont typeface="Wingdings" pitchFamily="2" charset="2"/>
              <a:buChar char="§"/>
            </a:pPr>
            <a:r>
              <a:rPr lang="en-US" sz="2400" dirty="0"/>
              <a:t>Del Norte: $957,459.26</a:t>
            </a:r>
          </a:p>
          <a:p>
            <a:pPr lvl="1">
              <a:buFont typeface="Wingdings" pitchFamily="2" charset="2"/>
              <a:buChar char="§"/>
            </a:pPr>
            <a:r>
              <a:rPr lang="en-US" sz="2400" dirty="0"/>
              <a:t>Lassen: $184,869.66</a:t>
            </a:r>
          </a:p>
          <a:p>
            <a:pPr lvl="1">
              <a:buFont typeface="Wingdings" pitchFamily="2" charset="2"/>
              <a:buChar char="§"/>
            </a:pPr>
            <a:r>
              <a:rPr lang="en-US" sz="2400" dirty="0"/>
              <a:t>Modoc: $37,249.86</a:t>
            </a:r>
          </a:p>
          <a:p>
            <a:pPr lvl="1">
              <a:buFont typeface="Wingdings" pitchFamily="2" charset="2"/>
              <a:buChar char="§"/>
            </a:pPr>
            <a:r>
              <a:rPr lang="en-US" sz="2400" dirty="0"/>
              <a:t>Plumas: $184,869.66</a:t>
            </a:r>
          </a:p>
          <a:p>
            <a:pPr lvl="1">
              <a:buFont typeface="Wingdings" pitchFamily="2" charset="2"/>
              <a:buChar char="§"/>
            </a:pPr>
            <a:r>
              <a:rPr lang="en-US" sz="2400" dirty="0"/>
              <a:t>Shasta: $1,397,559.41</a:t>
            </a:r>
          </a:p>
          <a:p>
            <a:pPr lvl="1">
              <a:buFont typeface="Wingdings" pitchFamily="2" charset="2"/>
              <a:buChar char="§"/>
            </a:pPr>
            <a:r>
              <a:rPr lang="en-US" sz="2400" dirty="0"/>
              <a:t>Sierra: $16,555.55</a:t>
            </a:r>
          </a:p>
          <a:p>
            <a:pPr lvl="1">
              <a:buFont typeface="Wingdings" pitchFamily="2" charset="2"/>
              <a:buChar char="§"/>
            </a:pPr>
            <a:r>
              <a:rPr lang="en-US" sz="2400" dirty="0"/>
              <a:t>Siskiyou: $699,469.52</a:t>
            </a:r>
          </a:p>
        </p:txBody>
      </p:sp>
      <p:sp>
        <p:nvSpPr>
          <p:cNvPr id="4" name="Slide Number Placeholder 3">
            <a:extLst>
              <a:ext uri="{FF2B5EF4-FFF2-40B4-BE49-F238E27FC236}">
                <a16:creationId xmlns:a16="http://schemas.microsoft.com/office/drawing/2014/main" id="{C81423D6-68F9-70A4-1ADF-0531C3CEF730}"/>
              </a:ext>
            </a:extLst>
          </p:cNvPr>
          <p:cNvSpPr>
            <a:spLocks noGrp="1"/>
          </p:cNvSpPr>
          <p:nvPr>
            <p:ph type="sldNum" sz="quarter" idx="12"/>
          </p:nvPr>
        </p:nvSpPr>
        <p:spPr/>
        <p:txBody>
          <a:bodyPr/>
          <a:lstStyle/>
          <a:p>
            <a:fld id="{B39FA255-9F49-4814-A3F4-92094FD59458}" type="slidenum">
              <a:rPr lang="en-US" sz="1200" smtClean="0"/>
              <a:t>9</a:t>
            </a:fld>
            <a:endParaRPr lang="en-US" sz="1200" dirty="0"/>
          </a:p>
        </p:txBody>
      </p:sp>
      <p:sp>
        <p:nvSpPr>
          <p:cNvPr id="5" name="Date Placeholder 4">
            <a:extLst>
              <a:ext uri="{FF2B5EF4-FFF2-40B4-BE49-F238E27FC236}">
                <a16:creationId xmlns:a16="http://schemas.microsoft.com/office/drawing/2014/main" id="{DA1E6380-7953-5A00-C83D-051203F487AB}"/>
              </a:ext>
            </a:extLst>
          </p:cNvPr>
          <p:cNvSpPr>
            <a:spLocks noGrp="1"/>
          </p:cNvSpPr>
          <p:nvPr>
            <p:ph type="dt" sz="half" idx="10"/>
          </p:nvPr>
        </p:nvSpPr>
        <p:spPr/>
        <p:txBody>
          <a:bodyPr/>
          <a:lstStyle/>
          <a:p>
            <a:r>
              <a:rPr lang="en-US" sz="1200" dirty="0"/>
              <a:t>1/31/24</a:t>
            </a:r>
            <a:endParaRPr lang="en-US" dirty="0"/>
          </a:p>
        </p:txBody>
      </p:sp>
    </p:spTree>
    <p:extLst>
      <p:ext uri="{BB962C8B-B14F-4D97-AF65-F5344CB8AC3E}">
        <p14:creationId xmlns:p14="http://schemas.microsoft.com/office/powerpoint/2010/main" val="202211718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1847</TotalTime>
  <Words>1656</Words>
  <Application>Microsoft Office PowerPoint</Application>
  <PresentationFormat>Widescreen</PresentationFormat>
  <Paragraphs>180</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Nova</vt:lpstr>
      <vt:lpstr>Calibri</vt:lpstr>
      <vt:lpstr>Calibri Light</vt:lpstr>
      <vt:lpstr>Wingdings</vt:lpstr>
      <vt:lpstr>Retrospect</vt:lpstr>
      <vt:lpstr>Public Meeting #1,  January 31, 2024</vt:lpstr>
      <vt:lpstr>Introductions</vt:lpstr>
      <vt:lpstr>Group Agreements</vt:lpstr>
      <vt:lpstr>Agenda</vt:lpstr>
      <vt:lpstr>PowerPoint Presentation</vt:lpstr>
      <vt:lpstr>Background on NorCal  Continuum of Care (CoC)</vt:lpstr>
      <vt:lpstr>Background on HHAP-5 </vt:lpstr>
      <vt:lpstr>Background on HHAP-5 </vt:lpstr>
      <vt:lpstr>HHAP-5 Allocations</vt:lpstr>
      <vt:lpstr>State Priorities </vt:lpstr>
      <vt:lpstr>Progress on System Performance Measures (SPMs)</vt:lpstr>
      <vt:lpstr>HHAP-3 Outcome Goals  &amp; Progress </vt:lpstr>
      <vt:lpstr>HHAP-3 Outcome Goals  &amp; Progress </vt:lpstr>
      <vt:lpstr>Tonight’s Focus:  Pathways to Permanent Housing</vt:lpstr>
      <vt:lpstr>Pathways to Permanent Housing Breakout Groups</vt:lpstr>
      <vt:lpstr>How Breakout Groups Will Work</vt:lpstr>
      <vt:lpstr>Questions and Comments</vt:lpstr>
      <vt:lpstr>Schedule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Homelessness Action Plan Overview</dc:title>
  <dc:creator>Sherry Morgado</dc:creator>
  <cp:lastModifiedBy>Sherry Morgado</cp:lastModifiedBy>
  <cp:revision>181</cp:revision>
  <cp:lastPrinted>2024-01-31T16:52:03Z</cp:lastPrinted>
  <dcterms:created xsi:type="dcterms:W3CDTF">2022-04-26T23:57:04Z</dcterms:created>
  <dcterms:modified xsi:type="dcterms:W3CDTF">2024-01-31T22:50:45Z</dcterms:modified>
</cp:coreProperties>
</file>